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8" r:id="rId2"/>
    <p:sldId id="257" r:id="rId3"/>
    <p:sldId id="277" r:id="rId4"/>
    <p:sldId id="266" r:id="rId5"/>
    <p:sldId id="280" r:id="rId6"/>
    <p:sldId id="276" r:id="rId7"/>
    <p:sldId id="270" r:id="rId8"/>
    <p:sldId id="268" r:id="rId9"/>
    <p:sldId id="279" r:id="rId10"/>
    <p:sldId id="281"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Torres" initials="JT"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846" autoAdjust="0"/>
  </p:normalViewPr>
  <p:slideViewPr>
    <p:cSldViewPr snapToGrid="0">
      <p:cViewPr>
        <p:scale>
          <a:sx n="50" d="100"/>
          <a:sy n="50" d="100"/>
        </p:scale>
        <p:origin x="955" y="-384"/>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E24E5-58E0-4123-88B1-4556259219E2}"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18CC3-4590-4281-8524-B3F3C447CEF4}" type="slidenum">
              <a:rPr lang="en-US" smtClean="0"/>
              <a:pPr/>
              <a:t>‹#›</a:t>
            </a:fld>
            <a:endParaRPr lang="en-US" dirty="0"/>
          </a:p>
        </p:txBody>
      </p:sp>
    </p:spTree>
    <p:extLst>
      <p:ext uri="{BB962C8B-B14F-4D97-AF65-F5344CB8AC3E}">
        <p14:creationId xmlns:p14="http://schemas.microsoft.com/office/powerpoint/2010/main" val="279448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pPr/>
              <a:t>1</a:t>
            </a:fld>
            <a:endParaRPr lang="en-US" dirty="0"/>
          </a:p>
        </p:txBody>
      </p:sp>
    </p:spTree>
    <p:extLst>
      <p:ext uri="{BB962C8B-B14F-4D97-AF65-F5344CB8AC3E}">
        <p14:creationId xmlns:p14="http://schemas.microsoft.com/office/powerpoint/2010/main" val="427335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r>
              <a:rPr lang="en-US" dirty="0"/>
              <a:t>Daybreak Cleanup</a:t>
            </a:r>
            <a:r>
              <a:rPr lang="en-US" baseline="0" dirty="0"/>
              <a:t> &amp; Ongoing Soil Management History At Various Operable Units in Daybreak</a:t>
            </a:r>
            <a:endParaRPr lang="en-US" dirty="0"/>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0" lvl="0" indent="-171450">
              <a:buFont typeface="Arial" pitchFamily="34" charset="0"/>
              <a:buNone/>
            </a:pPr>
            <a:r>
              <a:rPr lang="en-US" sz="1200" kern="1200" baseline="0" dirty="0">
                <a:solidFill>
                  <a:schemeClr val="tx1"/>
                </a:solidFill>
                <a:effectLst/>
                <a:latin typeface="+mn-lt"/>
                <a:ea typeface="+mn-ea"/>
                <a:cs typeface="+mn-cs"/>
              </a:rPr>
              <a:t>OU1: Bingham Creek</a:t>
            </a:r>
          </a:p>
          <a:p>
            <a:pPr marL="457200" lvl="1" indent="-171450">
              <a:buFont typeface="Arial" pitchFamily="34" charset="0"/>
              <a:buChar char="•"/>
            </a:pPr>
            <a:r>
              <a:rPr lang="en-US" sz="1200" kern="1200" baseline="0" dirty="0">
                <a:solidFill>
                  <a:schemeClr val="tx1"/>
                </a:solidFill>
                <a:effectLst/>
                <a:latin typeface="+mn-lt"/>
                <a:ea typeface="+mn-ea"/>
                <a:cs typeface="+mn-cs"/>
              </a:rPr>
              <a:t>As noted previously early response actions took place from 1995 to 1998.  </a:t>
            </a:r>
          </a:p>
          <a:p>
            <a:pPr marL="457200" lvl="1" indent="-171450">
              <a:buFont typeface="Arial" pitchFamily="34" charset="0"/>
              <a:buChar char="•"/>
            </a:pPr>
            <a:r>
              <a:rPr lang="en-US" sz="1200" kern="1200" baseline="0" dirty="0">
                <a:solidFill>
                  <a:schemeClr val="tx1"/>
                </a:solidFill>
                <a:effectLst/>
                <a:latin typeface="+mn-lt"/>
                <a:ea typeface="+mn-ea"/>
                <a:cs typeface="+mn-cs"/>
              </a:rPr>
              <a:t>Early response actions (pursuant to risk assessment and characterization efforts) required cleaned up to a commercial land use action level (2,000 mg/Kg).</a:t>
            </a:r>
          </a:p>
          <a:p>
            <a:pPr marL="457200" lvl="1" indent="-171450">
              <a:buFont typeface="Arial" pitchFamily="34" charset="0"/>
              <a:buChar char="•"/>
            </a:pPr>
            <a:r>
              <a:rPr lang="en-US" sz="1200" kern="1200" baseline="0" dirty="0">
                <a:solidFill>
                  <a:schemeClr val="tx1"/>
                </a:solidFill>
                <a:effectLst/>
                <a:latin typeface="+mn-lt"/>
                <a:ea typeface="+mn-ea"/>
                <a:cs typeface="+mn-cs"/>
              </a:rPr>
              <a:t>Bingham Creek Channel forms a portion of the northern boundary of Daybreak from approximately 5000 West to SH-111.</a:t>
            </a:r>
          </a:p>
          <a:p>
            <a:pPr marL="457200" lvl="1" indent="-171450">
              <a:buFont typeface="Arial" pitchFamily="34" charset="0"/>
              <a:buChar char="•"/>
            </a:pPr>
            <a:r>
              <a:rPr lang="en-US" sz="1200" kern="1200" baseline="0" dirty="0">
                <a:solidFill>
                  <a:schemeClr val="tx1"/>
                </a:solidFill>
                <a:effectLst/>
                <a:latin typeface="+mn-lt"/>
                <a:ea typeface="+mn-ea"/>
                <a:cs typeface="+mn-cs"/>
              </a:rPr>
              <a:t>2007-2016 Kennecott included portions of the Bingham Flats Area (now Daybreak Commerce Park), historic rail beds, and Tailwater Ditches  under a work plan (accepted by the Agencies, governed by the 2006 O&amp;M work plans) to address soils above the residential land use action levels (As- 100 mg/kg and Pb – 700 mg/kg) for the Daybreak Community and the site wide unrestricted land use action levels (As – 50 mg/kg and Pb – 500 mg/kg).</a:t>
            </a:r>
          </a:p>
          <a:p>
            <a:pPr marL="914400" lvl="2" indent="-171450">
              <a:buFont typeface="Wingdings" panose="05000000000000000000" pitchFamily="2" charset="2"/>
              <a:buChar char="Ø"/>
            </a:pPr>
            <a:r>
              <a:rPr lang="en-US" sz="1200" kern="1200" baseline="0" dirty="0">
                <a:solidFill>
                  <a:schemeClr val="tx1"/>
                </a:solidFill>
                <a:effectLst/>
                <a:latin typeface="+mn-lt"/>
                <a:ea typeface="+mn-ea"/>
                <a:cs typeface="+mn-cs"/>
              </a:rPr>
              <a:t>The further removal response actions were due to ongoing characterization efforts by Kennecott as part of preparing these locations for redevelopment.</a:t>
            </a:r>
          </a:p>
          <a:p>
            <a:pPr marL="914400" lvl="2" indent="-171450">
              <a:buFont typeface="Wingdings" panose="05000000000000000000" pitchFamily="2" charset="2"/>
              <a:buChar char="Ø"/>
            </a:pPr>
            <a:r>
              <a:rPr lang="en-US" sz="1200" kern="1200" baseline="0" dirty="0">
                <a:solidFill>
                  <a:schemeClr val="tx1"/>
                </a:solidFill>
                <a:effectLst/>
                <a:latin typeface="+mn-lt"/>
                <a:ea typeface="+mn-ea"/>
                <a:cs typeface="+mn-cs"/>
              </a:rPr>
              <a:t>The residential land use action levels (selected in 2006 as a result of further risk assessment efforts by Kennecott Land) were selected to avoid the requirement to place an institutional control over these areas.</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0" lvl="0" indent="-171450">
              <a:buFont typeface="Arial" pitchFamily="34" charset="0"/>
              <a:buNone/>
            </a:pPr>
            <a:r>
              <a:rPr lang="en-US" sz="1200" kern="1200" baseline="0" dirty="0">
                <a:solidFill>
                  <a:schemeClr val="tx1"/>
                </a:solidFill>
                <a:effectLst/>
                <a:latin typeface="+mn-lt"/>
                <a:ea typeface="+mn-ea"/>
                <a:cs typeface="+mn-cs"/>
              </a:rPr>
              <a:t>OU5: Bastian Ditch</a:t>
            </a:r>
          </a:p>
          <a:p>
            <a:pPr marL="457200" lvl="1" indent="-171450">
              <a:buFont typeface="Arial" pitchFamily="34" charset="0"/>
              <a:buChar char="•"/>
            </a:pPr>
            <a:r>
              <a:rPr lang="en-US" sz="1200" kern="1200" dirty="0">
                <a:solidFill>
                  <a:schemeClr val="tx1"/>
                </a:solidFill>
                <a:effectLst/>
                <a:latin typeface="+mn-lt"/>
                <a:ea typeface="+mn-ea"/>
                <a:cs typeface="+mn-cs"/>
              </a:rPr>
              <a:t>Under a</a:t>
            </a:r>
            <a:r>
              <a:rPr lang="en-US" sz="1200" kern="1200" baseline="0" dirty="0">
                <a:solidFill>
                  <a:schemeClr val="tx1"/>
                </a:solidFill>
                <a:effectLst/>
                <a:latin typeface="+mn-lt"/>
                <a:ea typeface="+mn-ea"/>
                <a:cs typeface="+mn-cs"/>
              </a:rPr>
              <a:t> Unilateral Administrative Order in 1995 ARCO and Kennecott addressed portions of the Bastian Ditch (an unlined conveyance ditch for water from Bingham Creek) early on as part of the larger cleanups of OU5 and OU1.  </a:t>
            </a:r>
          </a:p>
          <a:p>
            <a:pPr marL="457200" lvl="1" indent="-171450">
              <a:buFont typeface="Arial" pitchFamily="34" charset="0"/>
              <a:buChar char="•"/>
            </a:pPr>
            <a:r>
              <a:rPr lang="en-US" sz="1200" kern="1200" baseline="0" dirty="0">
                <a:solidFill>
                  <a:schemeClr val="tx1"/>
                </a:solidFill>
                <a:effectLst/>
                <a:latin typeface="+mn-lt"/>
                <a:ea typeface="+mn-ea"/>
                <a:cs typeface="+mn-cs"/>
              </a:rPr>
              <a:t>The Bastian Ditch crosses portions of what is now designated the West Village of Daybreak.</a:t>
            </a:r>
          </a:p>
          <a:p>
            <a:pPr marL="457200" lvl="1" indent="-171450">
              <a:buFont typeface="Arial" pitchFamily="34" charset="0"/>
              <a:buChar char="•"/>
            </a:pPr>
            <a:r>
              <a:rPr lang="en-US" sz="1200" kern="1200" baseline="0" dirty="0">
                <a:solidFill>
                  <a:schemeClr val="tx1"/>
                </a:solidFill>
                <a:effectLst/>
                <a:latin typeface="+mn-lt"/>
                <a:ea typeface="+mn-ea"/>
                <a:cs typeface="+mn-cs"/>
              </a:rPr>
              <a:t>Subsequent to development activities, characterization efforts in 2006, 2009 and 2015/16 found segments of the Bastian Ditch still in place and delineated another previously unknown group of ditches entitled the Bastian Ditch Drainage Area. </a:t>
            </a:r>
          </a:p>
          <a:p>
            <a:pPr marL="914400" lvl="2" indent="-171450">
              <a:buFont typeface="Wingdings" panose="05000000000000000000" pitchFamily="2" charset="2"/>
              <a:buChar char="Ø"/>
            </a:pPr>
            <a:r>
              <a:rPr lang="en-US" sz="1200" kern="1200" baseline="0" dirty="0">
                <a:solidFill>
                  <a:schemeClr val="tx1"/>
                </a:solidFill>
                <a:effectLst/>
                <a:latin typeface="+mn-lt"/>
                <a:ea typeface="+mn-ea"/>
                <a:cs typeface="+mn-cs"/>
              </a:rPr>
              <a:t>The Bastian Ditch segments and the Bastian Ditch Drainage Area were found to contain soils above the site wide unrestricted land use action levels for arsenic (50 mg/kg) and lead (500 mg/kg) as well as the residential land use action levels established for the Daybreak area (As- 100 mg/kg and Pb- 700 mg/kg).</a:t>
            </a:r>
          </a:p>
          <a:p>
            <a:pPr marL="457200" lvl="1" indent="-171450">
              <a:buFont typeface="Arial" pitchFamily="34" charset="0"/>
              <a:buChar char="•"/>
            </a:pPr>
            <a:r>
              <a:rPr lang="en-US" sz="1200" kern="1200" baseline="0" dirty="0">
                <a:solidFill>
                  <a:schemeClr val="tx1"/>
                </a:solidFill>
                <a:effectLst/>
                <a:latin typeface="+mn-lt"/>
                <a:ea typeface="+mn-ea"/>
                <a:cs typeface="+mn-cs"/>
              </a:rPr>
              <a:t>In 2009 and 2016 further removal action was performed by Kennecott using site specific soil management work plans governed by the 2006 O&amp;M Plan, and accepted by the Agencies.</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0" lvl="0" indent="-171450">
              <a:buFont typeface="Arial" pitchFamily="34" charset="0"/>
              <a:buNone/>
            </a:pPr>
            <a:r>
              <a:rPr lang="en-US" sz="1200" kern="1200" baseline="0" dirty="0">
                <a:solidFill>
                  <a:schemeClr val="tx1"/>
                </a:solidFill>
                <a:effectLst/>
                <a:latin typeface="+mn-lt"/>
                <a:ea typeface="+mn-ea"/>
                <a:cs typeface="+mn-cs"/>
              </a:rPr>
              <a:t>OU7: South Jordan Evaporation Ponds, Feeder Canals</a:t>
            </a:r>
          </a:p>
          <a:p>
            <a:pPr marL="457200" lvl="1" indent="-171450">
              <a:buFont typeface="Arial" pitchFamily="34" charset="0"/>
              <a:buChar char="•"/>
            </a:pPr>
            <a:r>
              <a:rPr lang="en-US" sz="1200" kern="1200" baseline="0" dirty="0">
                <a:solidFill>
                  <a:schemeClr val="tx1"/>
                </a:solidFill>
                <a:effectLst/>
                <a:latin typeface="+mn-lt"/>
                <a:ea typeface="+mn-ea"/>
                <a:cs typeface="+mn-cs"/>
              </a:rPr>
              <a:t>As noted from 1994 to 1997 Kennecott pursued the original removal action of the South Jordan Evaporation Ponds, which include the removal of lead concentrations above 1,000 mg/Kg and the consolidation and capping of sludges and other solid mine waste (with high soluble sulfate concentrations).</a:t>
            </a:r>
          </a:p>
          <a:p>
            <a:pPr marL="457200" lvl="1" indent="-171450">
              <a:buFont typeface="Arial" pitchFamily="34" charset="0"/>
              <a:buChar char="•"/>
            </a:pPr>
            <a:r>
              <a:rPr lang="en-US" sz="1200" kern="1200" baseline="0" dirty="0">
                <a:solidFill>
                  <a:schemeClr val="tx1"/>
                </a:solidFill>
                <a:effectLst/>
                <a:latin typeface="+mn-lt"/>
                <a:ea typeface="+mn-ea"/>
                <a:cs typeface="+mn-cs"/>
              </a:rPr>
              <a:t>In 2004, (as noted) an O&amp;M plan was put into place to ensure future land use considerations would address the two consolidated repositories of solid mine waste, which happened in 2006.</a:t>
            </a:r>
          </a:p>
          <a:p>
            <a:pPr marL="457200" lvl="1" indent="-171450">
              <a:buFont typeface="Arial" pitchFamily="34" charset="0"/>
              <a:buChar char="•"/>
            </a:pPr>
            <a:r>
              <a:rPr lang="en-US" sz="1200" kern="1200" baseline="0" dirty="0">
                <a:solidFill>
                  <a:schemeClr val="tx1"/>
                </a:solidFill>
                <a:effectLst/>
                <a:latin typeface="+mn-lt"/>
                <a:ea typeface="+mn-ea"/>
                <a:cs typeface="+mn-cs"/>
              </a:rPr>
              <a:t>Daybreak was planned with a lake amenity which in part is used to manage storm water in the Community, and such was planned for where the solid mine waste had previously been capped.</a:t>
            </a:r>
          </a:p>
          <a:p>
            <a:pPr marL="457200" lvl="1" indent="-171450">
              <a:buFont typeface="Arial" pitchFamily="34" charset="0"/>
              <a:buChar char="•"/>
            </a:pPr>
            <a:r>
              <a:rPr lang="en-US" sz="1200" kern="1200" dirty="0">
                <a:solidFill>
                  <a:schemeClr val="tx1"/>
                </a:solidFill>
                <a:effectLst/>
                <a:latin typeface="+mn-lt"/>
                <a:ea typeface="+mn-ea"/>
                <a:cs typeface="+mn-cs"/>
              </a:rPr>
              <a:t>In 2009 under an</a:t>
            </a:r>
            <a:r>
              <a:rPr lang="en-US" sz="1200" kern="1200" baseline="0" dirty="0">
                <a:solidFill>
                  <a:schemeClr val="tx1"/>
                </a:solidFill>
                <a:effectLst/>
                <a:latin typeface="+mn-lt"/>
                <a:ea typeface="+mn-ea"/>
                <a:cs typeface="+mn-cs"/>
              </a:rPr>
              <a:t> Agencies accepted work plan Kennecott Land pursued characterization of soils along the Evaporation Pond Canals – Main Feeder and Pond A0 canals and the historic footprint Pond A0.</a:t>
            </a:r>
          </a:p>
          <a:p>
            <a:pPr marL="914400" lvl="2" indent="-171450">
              <a:buFont typeface="Wingdings" panose="05000000000000000000" pitchFamily="2" charset="2"/>
              <a:buChar char="Ø"/>
            </a:pPr>
            <a:r>
              <a:rPr lang="en-US" sz="1200" kern="1200" baseline="0" dirty="0">
                <a:solidFill>
                  <a:schemeClr val="tx1"/>
                </a:solidFill>
                <a:effectLst/>
                <a:latin typeface="+mn-lt"/>
                <a:ea typeface="+mn-ea"/>
                <a:cs typeface="+mn-cs"/>
              </a:rPr>
              <a:t>Soils were found to contain arsenic and lead in excess of the residential land use action levels for the Daybreak Community.</a:t>
            </a:r>
          </a:p>
          <a:p>
            <a:pPr marL="914400" lvl="2" indent="-171450">
              <a:buFont typeface="Wingdings" panose="05000000000000000000" pitchFamily="2" charset="2"/>
              <a:buChar char="Ø"/>
            </a:pPr>
            <a:r>
              <a:rPr lang="en-US" sz="1200" kern="1200" baseline="0" dirty="0">
                <a:solidFill>
                  <a:schemeClr val="tx1"/>
                </a:solidFill>
                <a:effectLst/>
                <a:latin typeface="+mn-lt"/>
                <a:ea typeface="+mn-ea"/>
                <a:cs typeface="+mn-cs"/>
              </a:rPr>
              <a:t>As the area was forecasted to support portions of the East and North Lake Villages, Kennecott assisted Kennecott Land with removing these locations with Agencies oversight under a removal work plan governed by the 2006 O&amp;M work plans.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OU17: Bastian Sink</a:t>
            </a:r>
          </a:p>
          <a:p>
            <a:pPr lvl="1">
              <a:buFont typeface="Arial" pitchFamily="34" charset="0"/>
              <a:buChar char="•"/>
            </a:pPr>
            <a:r>
              <a:rPr lang="en-US" sz="1200" b="0" i="0" u="none" strike="noStrike" kern="1200" baseline="0" dirty="0">
                <a:solidFill>
                  <a:schemeClr val="tx1"/>
                </a:solidFill>
                <a:latin typeface="+mn-lt"/>
                <a:ea typeface="+mn-ea"/>
                <a:cs typeface="+mn-cs"/>
              </a:rPr>
              <a:t>During the 1994-1997 evaluation of the South Jordan Evaporation Ponds, Kennecott evaluated the Bastian Sink and determined that arsenic and lead concentrations were supportive of the then open space land use.</a:t>
            </a:r>
          </a:p>
          <a:p>
            <a:pPr lvl="1">
              <a:buFont typeface="Arial" pitchFamily="34" charset="0"/>
              <a:buChar char="•"/>
            </a:pPr>
            <a:r>
              <a:rPr lang="en-US" sz="1200" b="0" i="0" u="none" strike="noStrike" kern="1200" baseline="0" dirty="0">
                <a:solidFill>
                  <a:schemeClr val="tx1"/>
                </a:solidFill>
                <a:latin typeface="+mn-lt"/>
                <a:ea typeface="+mn-ea"/>
                <a:cs typeface="+mn-cs"/>
              </a:rPr>
              <a:t>As noted in 2001 an O&amp;M plan was put in place which required the Bastian Sink area to be re-evaluated and potential receive further response work to address soils with arsenic and lead concentrations above applicable land use action levels.</a:t>
            </a:r>
          </a:p>
          <a:p>
            <a:pPr lvl="1">
              <a:buFont typeface="Arial" pitchFamily="34" charset="0"/>
              <a:buChar char="•"/>
            </a:pPr>
            <a:r>
              <a:rPr lang="en-US" sz="1200" b="0" i="0" u="none" strike="noStrike" kern="1200" baseline="0" dirty="0">
                <a:solidFill>
                  <a:schemeClr val="tx1"/>
                </a:solidFill>
                <a:latin typeface="+mn-lt"/>
                <a:ea typeface="+mn-ea"/>
                <a:cs typeface="+mn-cs"/>
              </a:rPr>
              <a:t>In 2006, due to the development plan for Daybreak, the Bastian Sink underwent a removal action per the Agencies accepted work plan in the 2006 O&amp;M plan.  </a:t>
            </a:r>
          </a:p>
          <a:p>
            <a:pPr marL="1085850" lvl="2" indent="-171450">
              <a:buFont typeface="Wingdings" panose="05000000000000000000" pitchFamily="2" charset="2"/>
              <a:buChar char="Ø"/>
            </a:pPr>
            <a:r>
              <a:rPr lang="en-US" sz="1200" b="0" i="0" u="none" strike="noStrike" kern="1200" baseline="0" dirty="0">
                <a:solidFill>
                  <a:schemeClr val="tx1"/>
                </a:solidFill>
                <a:latin typeface="+mn-lt"/>
                <a:ea typeface="+mn-ea"/>
                <a:cs typeface="+mn-cs"/>
              </a:rPr>
              <a:t>Soils were removed to the site wide unrestricted arsenic (50 mg/Kg) and lead (500 mg/Kg) land use action levels.</a:t>
            </a:r>
          </a:p>
          <a:p>
            <a:pPr lvl="1">
              <a:buFont typeface="Arial" pitchFamily="34" charset="0"/>
              <a:buChar char="•"/>
            </a:pPr>
            <a:r>
              <a:rPr lang="en-US" sz="1200" b="0" i="0" u="none" strike="noStrike" kern="1200" baseline="0" dirty="0">
                <a:solidFill>
                  <a:schemeClr val="tx1"/>
                </a:solidFill>
                <a:latin typeface="+mn-lt"/>
                <a:ea typeface="+mn-ea"/>
                <a:cs typeface="+mn-cs"/>
              </a:rPr>
              <a:t>In 2015 a northern portion of the Bastian Sink was found to have soils with concentrations of arsenic and lead above the site wide unrestricted land use action levels.  </a:t>
            </a:r>
          </a:p>
          <a:p>
            <a:pPr marL="1085850" lvl="2" indent="-171450">
              <a:buFont typeface="Wingdings" panose="05000000000000000000" pitchFamily="2" charset="2"/>
              <a:buChar char="Ø"/>
            </a:pPr>
            <a:r>
              <a:rPr lang="en-US" sz="1200" b="0" i="0" u="none" strike="noStrike" kern="1200" baseline="0" dirty="0">
                <a:solidFill>
                  <a:schemeClr val="tx1"/>
                </a:solidFill>
                <a:latin typeface="+mn-lt"/>
                <a:ea typeface="+mn-ea"/>
                <a:cs typeface="+mn-cs"/>
              </a:rPr>
              <a:t>Kennecott entered into an Environmental Covenant with UDEQ and EPA to ensure future management of soils if dug into.</a:t>
            </a:r>
          </a:p>
          <a:p>
            <a:pPr lvl="0">
              <a:buFont typeface="Arial" pitchFamily="34" charset="0"/>
              <a:buNone/>
            </a:pPr>
            <a:endParaRPr lang="en-US" sz="1200" b="0" i="0" u="none" strike="noStrike" kern="1200" baseline="0" dirty="0">
              <a:solidFill>
                <a:schemeClr val="tx1"/>
              </a:solidFill>
              <a:latin typeface="+mn-lt"/>
              <a:ea typeface="+mn-ea"/>
              <a:cs typeface="+mn-cs"/>
            </a:endParaRPr>
          </a:p>
          <a:p>
            <a:pPr lvl="0">
              <a:buFont typeface="Arial" pitchFamily="34" charset="0"/>
              <a:buNone/>
            </a:pPr>
            <a:r>
              <a:rPr lang="en-US" sz="1200" b="0" i="0" u="none" strike="noStrike" kern="1200" baseline="0" dirty="0">
                <a:solidFill>
                  <a:schemeClr val="tx1"/>
                </a:solidFill>
                <a:latin typeface="+mn-lt"/>
                <a:ea typeface="+mn-ea"/>
                <a:cs typeface="+mn-cs"/>
              </a:rPr>
              <a:t>Now John Birkinshaw, Rio Tinto Kennecott Copper, Principle Advisor – Land Remediation &amp; Re-Use, will provide information on the redevelopment activities in Daybreak and the effects of this re-use on the surrounding populace.</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118CC3-4590-4281-8524-B3F3C447CEF4}" type="slidenum">
              <a:rPr lang="en-US" smtClean="0"/>
              <a:pPr/>
              <a:t>10</a:t>
            </a:fld>
            <a:endParaRPr lang="en-US" dirty="0"/>
          </a:p>
        </p:txBody>
      </p:sp>
    </p:spTree>
    <p:extLst>
      <p:ext uri="{BB962C8B-B14F-4D97-AF65-F5344CB8AC3E}">
        <p14:creationId xmlns:p14="http://schemas.microsoft.com/office/powerpoint/2010/main" val="240284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pPr/>
              <a:t>11</a:t>
            </a:fld>
            <a:endParaRPr lang="en-US" dirty="0"/>
          </a:p>
        </p:txBody>
      </p:sp>
    </p:spTree>
    <p:extLst>
      <p:ext uri="{BB962C8B-B14F-4D97-AF65-F5344CB8AC3E}">
        <p14:creationId xmlns:p14="http://schemas.microsoft.com/office/powerpoint/2010/main" val="203376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As noted by Kerri, EPA,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t>
            </a:r>
            <a:r>
              <a:rPr lang="en-US" sz="1200" b="0" i="0" u="none" strike="noStrike" kern="1200" baseline="0" dirty="0">
                <a:solidFill>
                  <a:schemeClr val="tx1"/>
                </a:solidFill>
                <a:latin typeface="+mn-lt"/>
                <a:ea typeface="+mn-ea"/>
                <a:cs typeface="+mn-cs"/>
              </a:rPr>
              <a:t>Utah Department of Environmental Quality (UDEQ) and</a:t>
            </a:r>
            <a:r>
              <a:rPr lang="en-US" sz="1200" kern="1200" dirty="0">
                <a:solidFill>
                  <a:schemeClr val="tx1"/>
                </a:solidFill>
                <a:effectLst/>
                <a:latin typeface="+mn-lt"/>
                <a:ea typeface="+mn-ea"/>
                <a:cs typeface="+mn-cs"/>
              </a:rPr>
              <a:t> Rio Tinto Kennecott Copper (Kennecott)</a:t>
            </a:r>
            <a:r>
              <a:rPr lang="en-US" dirty="0">
                <a:effectLst/>
              </a:rPr>
              <a:t> have </a:t>
            </a:r>
            <a:r>
              <a:rPr lang="en-US" sz="1200" kern="1200" dirty="0">
                <a:solidFill>
                  <a:schemeClr val="tx1"/>
                </a:solidFill>
                <a:effectLst/>
                <a:latin typeface="+mn-lt"/>
                <a:ea typeface="+mn-ea"/>
                <a:cs typeface="+mn-cs"/>
              </a:rPr>
              <a:t>worked</a:t>
            </a:r>
            <a:r>
              <a:rPr lang="en-US" sz="1200" kern="1200" baseline="0" dirty="0">
                <a:solidFill>
                  <a:schemeClr val="tx1"/>
                </a:solidFill>
                <a:effectLst/>
                <a:latin typeface="+mn-lt"/>
                <a:ea typeface="+mn-ea"/>
                <a:cs typeface="+mn-cs"/>
              </a:rPr>
              <a:t> together to design and implement cleanup actions in the Kennecott North Zone and Kennecott South Zone.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Under the 1995 MOU, the three parties collectively manage the Kennecott site as a Superfund Alternative site utilizing the best means possible to ensure cleanups were/are pursued expeditiously and in a manner protective over time.</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Since both Zones are geographically large and their issues complex, I will give an overview of the remediation at both. I will follow this up with a more detailed look at individual areas, highlighting cleanup that prepared lands in Daybreak for reuse.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All cleanup actions to date and currently underway were and are being implemented </a:t>
            </a:r>
            <a:r>
              <a:rPr lang="en-US" sz="1200" kern="1200" dirty="0">
                <a:solidFill>
                  <a:schemeClr val="tx1"/>
                </a:solidFill>
                <a:effectLst/>
                <a:latin typeface="+mn-lt"/>
                <a:ea typeface="+mn-ea"/>
                <a:cs typeface="+mn-cs"/>
              </a:rPr>
              <a:t>in accordance with administrative orders,</a:t>
            </a:r>
            <a:r>
              <a:rPr lang="en-US" sz="1200" kern="1200" baseline="0" dirty="0">
                <a:solidFill>
                  <a:schemeClr val="tx1"/>
                </a:solidFill>
                <a:effectLst/>
                <a:latin typeface="+mn-lt"/>
                <a:ea typeface="+mn-ea"/>
                <a:cs typeface="+mn-cs"/>
              </a:rPr>
              <a:t> records of decisions and consent decrees agreed to by EPA, UDEQ and Kennecott.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pPr/>
              <a:t>2</a:t>
            </a:fld>
            <a:endParaRPr lang="en-US" dirty="0"/>
          </a:p>
        </p:txBody>
      </p:sp>
    </p:spTree>
    <p:extLst>
      <p:ext uri="{BB962C8B-B14F-4D97-AF65-F5344CB8AC3E}">
        <p14:creationId xmlns:p14="http://schemas.microsoft.com/office/powerpoint/2010/main" val="79712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rPr>
              <a:t>Note: Again,</a:t>
            </a:r>
            <a:r>
              <a:rPr lang="en-US" baseline="0" dirty="0">
                <a:solidFill>
                  <a:schemeClr val="tx1"/>
                </a:solidFill>
              </a:rPr>
              <a:t> this</a:t>
            </a:r>
            <a:r>
              <a:rPr lang="en-US" dirty="0">
                <a:solidFill>
                  <a:schemeClr val="tx1"/>
                </a:solidFill>
              </a:rPr>
              <a:t> is the same map that Kerri Fiedler provided.</a:t>
            </a:r>
            <a:r>
              <a:rPr lang="en-US" baseline="0" dirty="0">
                <a:solidFill>
                  <a:schemeClr val="tx1"/>
                </a:solidFill>
              </a:rPr>
              <a:t>  </a:t>
            </a:r>
          </a:p>
          <a:p>
            <a:pPr marL="0" indent="0">
              <a:buFont typeface="Arial" panose="020B0604020202020204" pitchFamily="34" charset="0"/>
              <a:buNone/>
            </a:pPr>
            <a:endParaRPr lang="en-US" baseline="0" dirty="0">
              <a:solidFill>
                <a:schemeClr val="tx1"/>
              </a:solidFill>
            </a:endParaRPr>
          </a:p>
          <a:p>
            <a:pPr marL="0" indent="0">
              <a:buFont typeface="Arial" panose="020B0604020202020204" pitchFamily="34" charset="0"/>
              <a:buNone/>
            </a:pPr>
            <a:r>
              <a:rPr lang="en-US" dirty="0">
                <a:solidFill>
                  <a:schemeClr val="tx1"/>
                </a:solidFill>
              </a:rPr>
              <a:t>This is a map of the 8 OUs</a:t>
            </a:r>
            <a:r>
              <a:rPr lang="en-US" baseline="0" dirty="0">
                <a:solidFill>
                  <a:schemeClr val="tx1"/>
                </a:solidFill>
              </a:rPr>
              <a:t> in the </a:t>
            </a:r>
            <a:r>
              <a:rPr lang="en-US" dirty="0">
                <a:solidFill>
                  <a:schemeClr val="tx1"/>
                </a:solidFill>
              </a:rPr>
              <a:t>North Zone, see</a:t>
            </a:r>
            <a:r>
              <a:rPr lang="en-US" baseline="0" dirty="0">
                <a:solidFill>
                  <a:schemeClr val="tx1"/>
                </a:solidFill>
              </a:rPr>
              <a:t> the key on the right with each OU in a different color. </a:t>
            </a:r>
          </a:p>
          <a:p>
            <a:pPr marL="171450" indent="-171450">
              <a:buFont typeface="Arial" panose="020B0604020202020204" pitchFamily="34" charset="0"/>
              <a:buChar char="•"/>
            </a:pPr>
            <a:endParaRPr lang="en-US" baseline="0" dirty="0">
              <a:solidFill>
                <a:schemeClr val="tx1"/>
              </a:solidFill>
            </a:endParaRPr>
          </a:p>
          <a:p>
            <a:pPr marL="628650" lvl="1" indent="-171450">
              <a:buFont typeface="Arial" panose="020B0604020202020204" pitchFamily="34" charset="0"/>
              <a:buChar char="•"/>
            </a:pPr>
            <a:r>
              <a:rPr lang="en-US" baseline="0" dirty="0">
                <a:solidFill>
                  <a:schemeClr val="tx1"/>
                </a:solidFill>
              </a:rPr>
              <a:t>There have been 25 operable units designated, across both Zones (one was withdrawn).  </a:t>
            </a:r>
          </a:p>
          <a:p>
            <a:pPr marL="628650" lvl="1" indent="-171450">
              <a:buFont typeface="Arial" panose="020B0604020202020204" pitchFamily="34" charset="0"/>
              <a:buChar char="•"/>
            </a:pPr>
            <a:r>
              <a:rPr lang="en-US" baseline="0" dirty="0">
                <a:solidFill>
                  <a:schemeClr val="tx1"/>
                </a:solidFill>
              </a:rPr>
              <a:t>Portions of OU25 are distributed throughout the extent of the North Zone.</a:t>
            </a:r>
          </a:p>
          <a:p>
            <a:pPr marL="171450" indent="-171450">
              <a:buFont typeface="Arial" panose="020B0604020202020204" pitchFamily="34" charset="0"/>
              <a:buChar cha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solidFill>
                <a:srgbClr val="00B0F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effectLst/>
            </a:endParaRPr>
          </a:p>
        </p:txBody>
      </p:sp>
      <p:sp>
        <p:nvSpPr>
          <p:cNvPr id="4" name="Slide Number Placeholder 3"/>
          <p:cNvSpPr>
            <a:spLocks noGrp="1"/>
          </p:cNvSpPr>
          <p:nvPr>
            <p:ph type="sldNum" sz="quarter" idx="10"/>
          </p:nvPr>
        </p:nvSpPr>
        <p:spPr/>
        <p:txBody>
          <a:bodyPr/>
          <a:lstStyle/>
          <a:p>
            <a:fld id="{C5118CC3-4590-4281-8524-B3F3C447CEF4}" type="slidenum">
              <a:rPr lang="en-US" smtClean="0"/>
              <a:pPr/>
              <a:t>3</a:t>
            </a:fld>
            <a:endParaRPr lang="en-US" dirty="0"/>
          </a:p>
        </p:txBody>
      </p:sp>
    </p:spTree>
    <p:extLst>
      <p:ext uri="{BB962C8B-B14F-4D97-AF65-F5344CB8AC3E}">
        <p14:creationId xmlns:p14="http://schemas.microsoft.com/office/powerpoint/2010/main" val="20465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main contaminants of concern in the North Zone</a:t>
            </a:r>
            <a:r>
              <a:rPr lang="en-US" baseline="0" dirty="0"/>
              <a:t> </a:t>
            </a:r>
            <a:r>
              <a:rPr lang="en-US" dirty="0"/>
              <a:t>are </a:t>
            </a:r>
            <a:r>
              <a:rPr lang="en-US" sz="1200" b="0" i="0" u="none" strike="noStrike" kern="1200" baseline="0" dirty="0">
                <a:solidFill>
                  <a:schemeClr val="tx1"/>
                </a:solidFill>
                <a:latin typeface="+mn-lt"/>
                <a:ea typeface="+mn-ea"/>
                <a:cs typeface="+mn-cs"/>
              </a:rPr>
              <a:t>arsenic, cadmium, lead, and selenium.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Cleanup</a:t>
            </a:r>
            <a:r>
              <a:rPr lang="en-US" baseline="0" dirty="0">
                <a:effectLst/>
              </a:rPr>
              <a:t> of the Kennecott North Zone has and continues to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ffectLst/>
              </a:rPr>
              <a:t>The excavation and removal of solid mine waste (sludges, slimes, slag, tailings) and contaminated soils to an on site CERCLA repository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ffectLst/>
              </a:rPr>
              <a:t>The consolidation of solid mine waste and contaminated soils, and the application of soil covers or engineered caps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ffectLst/>
              </a:rPr>
              <a:t>The monitoring of groundwater and collection when such daylights above applicable surface water protection standards or site specific protection standards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ffectLst/>
              </a:rPr>
              <a:t>Source assessment, control and monitoring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ffectLst/>
              </a:rPr>
              <a:t>Operational compliance with State of Utah protection permits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effectLst/>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 particular source of concern is a series of non-contiguous groundwater plumes containing arsenic and selenium in concentrations above surface water protection standards for waterfowl.</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impacted groundwater underlying the Refinery and Smelter enters nearby wetlands through springs and seeps.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Native birds in the wetlands are knowingly sensitive to selenium, and potentially affected by elevated arsenic concentrations.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Kennecott, UDEQ and EPA are currently re-evaluating previously selected remedies and protection metrics for the North End Groundwater Plumes and the Garfield Wetlands, to better affect protection of the waterfowl using the habitat.</a:t>
            </a:r>
          </a:p>
          <a:p>
            <a:pPr marL="0" lvl="0" indent="0">
              <a:buFont typeface="Arial" panose="020B0604020202020204" pitchFamily="34" charset="0"/>
              <a:buNone/>
            </a:pPr>
            <a:endParaRPr lang="en-US"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These cleanup actions have benefitted</a:t>
            </a:r>
            <a:r>
              <a:rPr lang="en-US" sz="1200" kern="1200" baseline="0" dirty="0">
                <a:solidFill>
                  <a:schemeClr val="tx1"/>
                </a:solidFill>
                <a:effectLst/>
                <a:latin typeface="+mn-lt"/>
                <a:ea typeface="+mn-ea"/>
                <a:cs typeface="+mn-cs"/>
              </a:rPr>
              <a:t> over time from c</a:t>
            </a:r>
            <a:r>
              <a:rPr lang="en-US" sz="1200" kern="1200" dirty="0">
                <a:solidFill>
                  <a:schemeClr val="tx1"/>
                </a:solidFill>
                <a:effectLst/>
                <a:latin typeface="+mn-lt"/>
                <a:ea typeface="+mn-ea"/>
                <a:cs typeface="+mn-cs"/>
              </a:rPr>
              <a:t>ommunity participation via reviews by members of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North End Technical Review Committee, regular briefings to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Magna Area Community Council and</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aid of community leaders when characterization</a:t>
            </a:r>
            <a:r>
              <a:rPr lang="en-US" sz="1200" kern="1200" baseline="0" dirty="0">
                <a:solidFill>
                  <a:schemeClr val="tx1"/>
                </a:solidFill>
                <a:effectLst/>
                <a:latin typeface="+mn-lt"/>
                <a:ea typeface="+mn-ea"/>
                <a:cs typeface="+mn-cs"/>
              </a:rPr>
              <a:t> efforts were initiated</a:t>
            </a:r>
            <a:r>
              <a:rPr lang="en-US" sz="1200" kern="1200" dirty="0">
                <a:solidFill>
                  <a:schemeClr val="tx1"/>
                </a:solidFill>
                <a:effectLst/>
                <a:latin typeface="+mn-lt"/>
                <a:ea typeface="+mn-ea"/>
                <a:cs typeface="+mn-cs"/>
              </a:rPr>
              <a:t>. </a:t>
            </a:r>
            <a:endParaRPr lang="en-US" baseline="0" dirty="0">
              <a:solidFill>
                <a:schemeClr val="tx1"/>
              </a:solidFill>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pPr/>
              <a:t>4</a:t>
            </a:fld>
            <a:endParaRPr lang="en-US" dirty="0"/>
          </a:p>
        </p:txBody>
      </p:sp>
    </p:spTree>
    <p:extLst>
      <p:ext uri="{BB962C8B-B14F-4D97-AF65-F5344CB8AC3E}">
        <p14:creationId xmlns:p14="http://schemas.microsoft.com/office/powerpoint/2010/main" val="48163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effectLst/>
              </a:rPr>
              <a:t>Remedial</a:t>
            </a:r>
            <a:r>
              <a:rPr lang="en-US" baseline="0" dirty="0">
                <a:effectLst/>
              </a:rPr>
              <a:t> efforts were/are intended to be protective of current or intended land uses.  This included ensuring protection to the site workers involved in the active processing operations and other industrial activity.  </a:t>
            </a:r>
          </a:p>
          <a:p>
            <a:pPr marL="0" lvl="0" indent="0">
              <a:buFont typeface="Arial" panose="020B0604020202020204" pitchFamily="34" charset="0"/>
              <a:buNone/>
            </a:pPr>
            <a:endParaRPr lang="en-US" baseline="0" dirty="0">
              <a:effectLst/>
            </a:endParaRPr>
          </a:p>
          <a:p>
            <a:pPr marL="171450" lvl="0" indent="-171450">
              <a:buFont typeface="Arial" panose="020B0604020202020204" pitchFamily="34" charset="0"/>
              <a:buChar char="•"/>
            </a:pPr>
            <a:r>
              <a:rPr lang="en-US" baseline="0" dirty="0">
                <a:effectLst/>
              </a:rPr>
              <a:t>Soil management primarily focus on protection of the site workers when areas are disturbed and assurance that excavated soil is disposed of properly.</a:t>
            </a:r>
          </a:p>
          <a:p>
            <a:pPr marL="0" lvl="0" indent="0">
              <a:buFont typeface="Arial" panose="020B0604020202020204" pitchFamily="34" charset="0"/>
              <a:buNone/>
            </a:pPr>
            <a:endParaRPr lang="en-US" baseline="0" dirty="0">
              <a:effectLst/>
            </a:endParaRPr>
          </a:p>
          <a:p>
            <a:pPr marL="0" lvl="0" indent="0">
              <a:buFont typeface="Arial" panose="020B0604020202020204" pitchFamily="34" charset="0"/>
              <a:buNone/>
            </a:pPr>
            <a:r>
              <a:rPr lang="en-US" baseline="0" dirty="0">
                <a:effectLst/>
              </a:rPr>
              <a:t>In sensitive environments, past mineral processing and waste management activities were/are addressed to preserve these areas, re-establish habitats, and/or remove habitat due to constraints on source control or habitat value.</a:t>
            </a:r>
            <a:endParaRPr lang="en-US" dirty="0">
              <a:effectLst/>
            </a:endParaRPr>
          </a:p>
        </p:txBody>
      </p:sp>
      <p:sp>
        <p:nvSpPr>
          <p:cNvPr id="4" name="Slide Number Placeholder 3"/>
          <p:cNvSpPr>
            <a:spLocks noGrp="1"/>
          </p:cNvSpPr>
          <p:nvPr>
            <p:ph type="sldNum" sz="quarter" idx="10"/>
          </p:nvPr>
        </p:nvSpPr>
        <p:spPr/>
        <p:txBody>
          <a:bodyPr/>
          <a:lstStyle/>
          <a:p>
            <a:fld id="{C5118CC3-4590-4281-8524-B3F3C447CEF4}" type="slidenum">
              <a:rPr lang="en-US" smtClean="0"/>
              <a:pPr/>
              <a:t>5</a:t>
            </a:fld>
            <a:endParaRPr lang="en-US" dirty="0"/>
          </a:p>
        </p:txBody>
      </p:sp>
    </p:spTree>
    <p:extLst>
      <p:ext uri="{BB962C8B-B14F-4D97-AF65-F5344CB8AC3E}">
        <p14:creationId xmlns:p14="http://schemas.microsoft.com/office/powerpoint/2010/main" val="403777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This is the same map that Kerri Fiedler provided</a:t>
            </a:r>
            <a:r>
              <a:rPr lang="en-US" baseline="0" dirty="0"/>
              <a:t> in her presentation.  </a:t>
            </a:r>
          </a:p>
          <a:p>
            <a:pPr marL="0" indent="0">
              <a:buFont typeface="Arial" panose="020B0604020202020204" pitchFamily="34" charset="0"/>
              <a:buNone/>
            </a:pPr>
            <a:endParaRPr lang="en-US" baseline="0" dirty="0">
              <a:solidFill>
                <a:srgbClr val="00B0F0"/>
              </a:solidFill>
            </a:endParaRPr>
          </a:p>
          <a:p>
            <a:pPr marL="0" indent="0">
              <a:buFont typeface="Arial" panose="020B0604020202020204" pitchFamily="34" charset="0"/>
              <a:buNone/>
            </a:pPr>
            <a:r>
              <a:rPr lang="en-US" dirty="0">
                <a:solidFill>
                  <a:schemeClr val="tx1"/>
                </a:solidFill>
              </a:rPr>
              <a:t>This is a map of the 15 OUs</a:t>
            </a:r>
            <a:r>
              <a:rPr lang="en-US" baseline="0" dirty="0">
                <a:solidFill>
                  <a:schemeClr val="tx1"/>
                </a:solidFill>
              </a:rPr>
              <a:t> in the South </a:t>
            </a:r>
            <a:r>
              <a:rPr lang="en-US" dirty="0">
                <a:solidFill>
                  <a:schemeClr val="tx1"/>
                </a:solidFill>
              </a:rPr>
              <a:t>Zone, see</a:t>
            </a:r>
            <a:r>
              <a:rPr lang="en-US" baseline="0" dirty="0">
                <a:solidFill>
                  <a:schemeClr val="tx1"/>
                </a:solidFill>
              </a:rPr>
              <a:t> the key on the right with each OU in a different color. </a:t>
            </a:r>
          </a:p>
          <a:p>
            <a:pPr marL="171450" indent="-171450">
              <a:buFont typeface="Arial" panose="020B0604020202020204" pitchFamily="34" charset="0"/>
              <a:buChar char="•"/>
            </a:pPr>
            <a:endParaRPr lang="en-US" baseline="0" dirty="0">
              <a:solidFill>
                <a:schemeClr val="tx1"/>
              </a:solidFill>
            </a:endParaRPr>
          </a:p>
          <a:p>
            <a:pPr marL="628650" lvl="1" indent="-171450">
              <a:buFont typeface="Arial" panose="020B0604020202020204" pitchFamily="34" charset="0"/>
              <a:buChar char="•"/>
            </a:pPr>
            <a:r>
              <a:rPr lang="en-US" baseline="0" dirty="0">
                <a:solidFill>
                  <a:schemeClr val="tx1"/>
                </a:solidFill>
              </a:rPr>
              <a:t>In addition portions of OU25 are located around the Kennecott South Zone.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To give you an idea of the scale of the South Zone, the scale bar at the bottom left of the map shows the distance of 5 miles. The Bingham Canyon Mine (open pit) measures approximately 2.5 miles across and is approximately ¾ of mile deep.  Approximately 11 Statues of Liberty, stacked end on end, could stand as a column in the Bingham Canyon Pit.</a:t>
            </a:r>
            <a:br>
              <a:rPr lang="en-US" baseline="0" dirty="0"/>
            </a:br>
            <a:endParaRPr lang="en-US" baseline="0" dirty="0"/>
          </a:p>
          <a:p>
            <a:pPr marL="0" indent="-171450">
              <a:buFont typeface="Arial" panose="020B0604020202020204" pitchFamily="34" charset="0"/>
              <a:buNone/>
            </a:pPr>
            <a:r>
              <a:rPr lang="en-US" baseline="0" dirty="0"/>
              <a:t>When mining activities began back in the mid 1800s, there was very little residential development near the South Zone. Over the course of the 1900s development on the outskirts of the mining held property began first with agricultural use and now includes residential and commercial land uses. </a:t>
            </a:r>
          </a:p>
          <a:p>
            <a:pPr marL="0" indent="-171450">
              <a:buFont typeface="Arial" panose="020B0604020202020204" pitchFamily="34" charset="0"/>
              <a:buNone/>
            </a:pPr>
            <a:endParaRPr lang="en-US" baseline="0" dirty="0"/>
          </a:p>
          <a:p>
            <a:pPr marL="0" indent="-171450">
              <a:buFont typeface="Arial" panose="020B0604020202020204" pitchFamily="34" charset="0"/>
              <a:buNone/>
            </a:pPr>
            <a:r>
              <a:rPr lang="en-US" baseline="0" dirty="0"/>
              <a:t>In the late 1980s - early 1990s UDEQ conducted preliminary assessments in both Zones. These initial inquires discovered both solid mine waste and contaminated soils in areas being developed within the surrounding communities.  The evaluations also discovered the degradation and contamination of the principal aquifer in the southwest Salt Lake Valley from mining influenced water management practices. </a:t>
            </a:r>
          </a:p>
        </p:txBody>
      </p:sp>
      <p:sp>
        <p:nvSpPr>
          <p:cNvPr id="4" name="Slide Number Placeholder 3"/>
          <p:cNvSpPr>
            <a:spLocks noGrp="1"/>
          </p:cNvSpPr>
          <p:nvPr>
            <p:ph type="sldNum" sz="quarter" idx="10"/>
          </p:nvPr>
        </p:nvSpPr>
        <p:spPr/>
        <p:txBody>
          <a:bodyPr/>
          <a:lstStyle/>
          <a:p>
            <a:fld id="{C5118CC3-4590-4281-8524-B3F3C447CEF4}" type="slidenum">
              <a:rPr lang="en-US" smtClean="0"/>
              <a:pPr/>
              <a:t>6</a:t>
            </a:fld>
            <a:endParaRPr lang="en-US" dirty="0"/>
          </a:p>
        </p:txBody>
      </p:sp>
    </p:spTree>
    <p:extLst>
      <p:ext uri="{BB962C8B-B14F-4D97-AF65-F5344CB8AC3E}">
        <p14:creationId xmlns:p14="http://schemas.microsoft.com/office/powerpoint/2010/main" val="272328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Solid mine waste</a:t>
            </a:r>
            <a:r>
              <a:rPr lang="en-US" sz="1200" kern="1200" baseline="0" dirty="0">
                <a:solidFill>
                  <a:schemeClr val="tx1"/>
                </a:solidFill>
                <a:effectLst/>
                <a:latin typeface="+mn-lt"/>
                <a:ea typeface="+mn-ea"/>
                <a:cs typeface="+mn-cs"/>
              </a:rPr>
              <a:t> and soils have and are found to contain elevated concentrations of </a:t>
            </a:r>
            <a:r>
              <a:rPr lang="en-US" sz="1200" kern="1200" dirty="0">
                <a:solidFill>
                  <a:schemeClr val="tx1"/>
                </a:solidFill>
                <a:effectLst/>
                <a:latin typeface="+mn-lt"/>
                <a:ea typeface="+mn-ea"/>
                <a:cs typeface="+mn-cs"/>
              </a:rPr>
              <a:t>arsenic, cadmium, lead, and selenium as a result</a:t>
            </a:r>
            <a:r>
              <a:rPr lang="en-US" sz="1200" kern="1200" baseline="0" dirty="0">
                <a:solidFill>
                  <a:schemeClr val="tx1"/>
                </a:solidFill>
                <a:effectLst/>
                <a:latin typeface="+mn-lt"/>
                <a:ea typeface="+mn-ea"/>
                <a:cs typeface="+mn-cs"/>
              </a:rPr>
              <a:t> of past practices of managing solid mine waste and mining impacted water</a:t>
            </a:r>
            <a:r>
              <a:rPr lang="en-US" sz="1200" kern="1200" dirty="0">
                <a:solidFill>
                  <a:schemeClr val="tx1"/>
                </a:solidFill>
                <a:effectLst/>
                <a:latin typeface="+mn-lt"/>
                <a:ea typeface="+mn-ea"/>
                <a:cs typeface="+mn-cs"/>
              </a:rPr>
              <a:t>. </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effectLst/>
              <a:latin typeface="+mn-lt"/>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Before the threat of these contaminants was recognized, homes were built on former flood plains along the drainages leading away from the Bingham Mining District.  The residential development activity increased the emphasis to cleanup these areas where solid mine waste was deposited.</a:t>
            </a: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effectLst/>
              <a:latin typeface="+mn-lt"/>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Cleanup of the Kennecott South Zone site has and does include: </a:t>
            </a:r>
          </a:p>
          <a:p>
            <a:pPr marL="4572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Excavation and removal of solid mine waste</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contaminated soil from residential and ecological sensitive areas, </a:t>
            </a:r>
          </a:p>
          <a:p>
            <a:pPr marL="4572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Removal and capping of waste rock and tailings, </a:t>
            </a:r>
          </a:p>
          <a:p>
            <a:pPr marL="4572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Re-grading of soil in</a:t>
            </a:r>
            <a:r>
              <a:rPr lang="en-US" sz="1200" kern="1200" baseline="0" dirty="0">
                <a:solidFill>
                  <a:schemeClr val="tx1"/>
                </a:solidFill>
                <a:effectLst/>
                <a:latin typeface="+mn-lt"/>
                <a:ea typeface="+mn-ea"/>
                <a:cs typeface="+mn-cs"/>
              </a:rPr>
              <a:t> degraded areas during reclamation activities</a:t>
            </a:r>
            <a:r>
              <a:rPr lang="en-US" sz="1200" kern="1200" dirty="0">
                <a:solidFill>
                  <a:schemeClr val="tx1"/>
                </a:solidFill>
                <a:effectLst/>
                <a:latin typeface="+mn-lt"/>
                <a:ea typeface="+mn-ea"/>
                <a:cs typeface="+mn-cs"/>
              </a:rPr>
              <a:t>, </a:t>
            </a:r>
          </a:p>
          <a:p>
            <a:pPr marL="4572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Implementation</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institutional controls</a:t>
            </a:r>
          </a:p>
        </p:txBody>
      </p:sp>
      <p:sp>
        <p:nvSpPr>
          <p:cNvPr id="4" name="Slide Number Placeholder 3"/>
          <p:cNvSpPr>
            <a:spLocks noGrp="1"/>
          </p:cNvSpPr>
          <p:nvPr>
            <p:ph type="sldNum" sz="quarter" idx="10"/>
          </p:nvPr>
        </p:nvSpPr>
        <p:spPr/>
        <p:txBody>
          <a:bodyPr/>
          <a:lstStyle/>
          <a:p>
            <a:fld id="{C5118CC3-4590-4281-8524-B3F3C447CEF4}" type="slidenum">
              <a:rPr lang="en-US" smtClean="0"/>
              <a:pPr/>
              <a:t>7</a:t>
            </a:fld>
            <a:endParaRPr lang="en-US" dirty="0"/>
          </a:p>
        </p:txBody>
      </p:sp>
    </p:spTree>
    <p:extLst>
      <p:ext uri="{BB962C8B-B14F-4D97-AF65-F5344CB8AC3E}">
        <p14:creationId xmlns:p14="http://schemas.microsoft.com/office/powerpoint/2010/main" val="265739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1450">
              <a:buFont typeface="Arial" panose="020B0604020202020204" pitchFamily="34" charset="0"/>
              <a:buNone/>
            </a:pPr>
            <a:r>
              <a:rPr lang="en-US" dirty="0"/>
              <a:t>By</a:t>
            </a:r>
            <a:r>
              <a:rPr lang="en-US" baseline="0" dirty="0"/>
              <a:t> the mid 1980s UDEQ had initiated a damage claim for impacts to the primary aquifer in the southwest quadrant of Salt Lake Valley.  Years of mining influenced water (dating back to early 1900s) led to the introduction of both acidic mine drainage as well as circum-neutral drainage which contained elevated concentrations of aluminum, arsenic, cadmium, copper, iron, lead, manganese, sulfate and total dissolved solids. By 1992 UDEQ and EPA initiated a joint assessment to address the two plumes of mining influenced water.</a:t>
            </a:r>
          </a:p>
          <a:p>
            <a:pPr marL="0" indent="-171450">
              <a:buFont typeface="Arial" panose="020B0604020202020204" pitchFamily="34" charset="0"/>
              <a:buNone/>
            </a:pPr>
            <a:endParaRPr lang="en-US" baseline="0" dirty="0"/>
          </a:p>
          <a:p>
            <a:pPr marL="0" indent="-171450">
              <a:buFont typeface="Arial" panose="020B0604020202020204" pitchFamily="34" charset="0"/>
              <a:buNone/>
            </a:pPr>
            <a:r>
              <a:rPr lang="en-US" baseline="0" dirty="0"/>
              <a:t>Impacting the principle aquifer, the two plumes underlie approximately 72 square miles.  The two plumes, not contiguous, contain different qualities due to the types of mining influenced water impacts.</a:t>
            </a:r>
          </a:p>
          <a:p>
            <a:pPr marL="0" indent="-171450">
              <a:buFont typeface="Arial" panose="020B0604020202020204" pitchFamily="34" charset="0"/>
              <a:buNone/>
            </a:pPr>
            <a:r>
              <a:rPr lang="en-US" baseline="0" dirty="0"/>
              <a:t>  </a:t>
            </a:r>
          </a:p>
          <a:p>
            <a:pPr marL="457200" lvl="1" indent="-171450">
              <a:buFont typeface="Arial" panose="020B0604020202020204" pitchFamily="34" charset="0"/>
              <a:buChar char="•"/>
            </a:pPr>
            <a:r>
              <a:rPr lang="en-US" baseline="0" dirty="0"/>
              <a:t>Collectively both plumes have sulfate and total dissolved solids concentrations that exceed the State Primary Drinking Water Standards.  </a:t>
            </a:r>
          </a:p>
          <a:p>
            <a:pPr marL="457200" lvl="1" indent="-171450">
              <a:buFont typeface="Arial" panose="020B0604020202020204" pitchFamily="34" charset="0"/>
              <a:buChar char="•"/>
            </a:pPr>
            <a:r>
              <a:rPr lang="en-US" baseline="0" dirty="0"/>
              <a:t>The Zone A plume contains a core of water with low pH (3), metals above State Primary Drinking Water Standards, highly elevated Sulfate (&gt;20,000 mg/L) and Total Dissolved Solids (&gt;40,000 mg/L) concentrations above the State’s Primary Drinking Water Standards.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Two principle</a:t>
            </a:r>
            <a:r>
              <a:rPr lang="en-US" baseline="0" dirty="0"/>
              <a:t> </a:t>
            </a:r>
            <a:r>
              <a:rPr lang="en-US" dirty="0"/>
              <a:t>long-term remedial action objectives</a:t>
            </a:r>
            <a:r>
              <a:rPr lang="en-US" baseline="0" dirty="0"/>
              <a:t> (of the response actions being pursued under CERCLA and the State’s NRD Project) are</a:t>
            </a:r>
            <a:r>
              <a:rPr lang="en-US" dirty="0"/>
              <a:t> to (1) contain the spread of groundwater contamination and (2) reduce the groundwater contamination present.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Under CERCLA, Kennecott is: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Extracting/neutralizing/disposing of the core water in the Zone A plume utilizing the existing mining infrastructure (including their tailings pipeline, the neutralization characteristics of the tailings and permanent sequestration in their tailings impoundment). </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Maintaining source control measures and compliance with State of Utah’s groundwater protection program permit restrictions.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Under the State of Utah’s Natural Resource Damage settlement: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Kennecott and Jordan Valley Water Conservancy District are extracting circum-neutral groundwater with elevated Sulfate and Total Dissolve Solids, using pretreatment filtration – chemical stabilization – reverse osmosis – post chemical addition, and producing municipal quality water for use by the four communities (West Jordan, South Jordan, Riverton and Herriman) overlying the two plumes.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projects by Kennecott and Jordan Valley are implemented under a 2004 Three Party Agreement with the State (pursuant to a 1995 NRD Consent Decree) which in part requires the parties to  “restore” and “acquire” the equivalent volume of the overall damaged resource (8235 acre-feet of water).</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Under purchasing contracts the Cities of West Jordan, South Jordan, Riverton and Herriman benefit from deliveries of municipal quality water with some of the provided water at a reduce rate.  A portion of the water delivered to South Jordan City is brought into the Daybreak Community as part of the City’s provision infrastructure.</a:t>
            </a:r>
            <a:br>
              <a:rPr lang="en-US" baseline="0" dirty="0"/>
            </a:br>
            <a:endParaRPr lang="en-US" dirty="0"/>
          </a:p>
        </p:txBody>
      </p:sp>
      <p:sp>
        <p:nvSpPr>
          <p:cNvPr id="4" name="Slide Number Placeholder 3"/>
          <p:cNvSpPr>
            <a:spLocks noGrp="1"/>
          </p:cNvSpPr>
          <p:nvPr>
            <p:ph type="sldNum" sz="quarter" idx="10"/>
          </p:nvPr>
        </p:nvSpPr>
        <p:spPr/>
        <p:txBody>
          <a:bodyPr/>
          <a:lstStyle/>
          <a:p>
            <a:fld id="{C5118CC3-4590-4281-8524-B3F3C447CEF4}" type="slidenum">
              <a:rPr lang="en-US" smtClean="0"/>
              <a:pPr/>
              <a:t>8</a:t>
            </a:fld>
            <a:endParaRPr lang="en-US" dirty="0"/>
          </a:p>
        </p:txBody>
      </p:sp>
    </p:spTree>
    <p:extLst>
      <p:ext uri="{BB962C8B-B14F-4D97-AF65-F5344CB8AC3E}">
        <p14:creationId xmlns:p14="http://schemas.microsoft.com/office/powerpoint/2010/main" val="178189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1450">
              <a:buFont typeface="Arial" panose="020B0604020202020204" pitchFamily="34" charset="0"/>
              <a:buNone/>
            </a:pPr>
            <a:r>
              <a:rPr lang="en-US" sz="1200" b="0" i="0" u="none" strike="noStrike" kern="1200" baseline="0" dirty="0">
                <a:solidFill>
                  <a:schemeClr val="tx1"/>
                </a:solidFill>
                <a:latin typeface="+mn-lt"/>
                <a:ea typeface="+mn-ea"/>
                <a:cs typeface="+mn-cs"/>
              </a:rPr>
              <a:t>By the mid 1990s, it was clear that sustainable housing and commercial growth was expected in the Salt Lake Valley in the coming years. </a:t>
            </a:r>
          </a:p>
          <a:p>
            <a:pPr marL="0" indent="-17145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457200" lvl="1" indent="-171450">
              <a:buFont typeface="Arial" pitchFamily="34" charset="0"/>
              <a:buChar char="•"/>
            </a:pPr>
            <a:r>
              <a:rPr lang="en-US" sz="1200" b="0" i="0" u="none" strike="noStrike" kern="1200" baseline="0" dirty="0">
                <a:solidFill>
                  <a:schemeClr val="tx1"/>
                </a:solidFill>
                <a:latin typeface="+mn-lt"/>
                <a:ea typeface="+mn-ea"/>
                <a:cs typeface="+mn-cs"/>
              </a:rPr>
              <a:t>In response to this potential for growth, in 2001 Rio Tinto established the Kennecott Land Company (Kennecott Land) to develop non-mining land or reclaimed lands and to ensure soils complied with applicable land use action levels. </a:t>
            </a:r>
          </a:p>
          <a:p>
            <a:pPr marL="0" lvl="0" indent="-171450">
              <a:buFont typeface="Arial" pitchFamily="34" charset="0"/>
              <a:buNone/>
            </a:pPr>
            <a:endParaRPr lang="en-US" sz="1200" b="0" i="0" u="none" strike="noStrike" kern="1200" baseline="0" dirty="0">
              <a:solidFill>
                <a:schemeClr val="tx1"/>
              </a:solidFill>
              <a:latin typeface="+mn-lt"/>
              <a:ea typeface="+mn-ea"/>
              <a:cs typeface="+mn-cs"/>
            </a:endParaRPr>
          </a:p>
          <a:p>
            <a:pPr marL="0" lvl="0" indent="-171450">
              <a:buFont typeface="Arial" pitchFamily="34" charset="0"/>
              <a:buNone/>
            </a:pPr>
            <a:r>
              <a:rPr lang="en-US" sz="1200" b="0" i="0" u="none" strike="noStrike" kern="1200" baseline="0" dirty="0">
                <a:solidFill>
                  <a:schemeClr val="tx1"/>
                </a:solidFill>
                <a:latin typeface="+mn-lt"/>
                <a:ea typeface="+mn-ea"/>
                <a:cs typeface="+mn-cs"/>
              </a:rPr>
              <a:t>Rio Tinto owns nearly 93,000 acres of land in the Salt Lake and Toole Counties, so they have great interest in cleaning up contaminated land and protecting uncontaminated land for redevelopment.</a:t>
            </a:r>
          </a:p>
          <a:p>
            <a:pPr marL="171450" indent="-171450">
              <a:buFont typeface="Arial" panose="020B0604020202020204" pitchFamily="34" charset="0"/>
              <a:buNone/>
            </a:pPr>
            <a:endParaRPr lang="en-US" dirty="0"/>
          </a:p>
          <a:p>
            <a:pPr marL="0" indent="-171450">
              <a:buFont typeface="Arial" panose="020B0604020202020204" pitchFamily="34" charset="0"/>
              <a:buNone/>
            </a:pPr>
            <a:r>
              <a:rPr lang="en-US" sz="1200" kern="1200" dirty="0">
                <a:solidFill>
                  <a:schemeClr val="tx1"/>
                </a:solidFill>
                <a:effectLst/>
                <a:latin typeface="+mn-lt"/>
                <a:ea typeface="+mn-ea"/>
                <a:cs typeface="+mn-cs"/>
              </a:rPr>
              <a:t>As noted In 1993, Kennecott began cleaning up mining</a:t>
            </a:r>
            <a:r>
              <a:rPr lang="en-US" sz="1200" kern="1200" baseline="0" dirty="0">
                <a:solidFill>
                  <a:schemeClr val="tx1"/>
                </a:solidFill>
                <a:effectLst/>
                <a:latin typeface="+mn-lt"/>
                <a:ea typeface="+mn-ea"/>
                <a:cs typeface="+mn-cs"/>
              </a:rPr>
              <a:t> legacies including</a:t>
            </a:r>
            <a:r>
              <a:rPr lang="en-US" sz="1200" kern="1200" dirty="0">
                <a:solidFill>
                  <a:schemeClr val="tx1"/>
                </a:solidFill>
                <a:effectLst/>
                <a:latin typeface="+mn-lt"/>
                <a:ea typeface="+mn-ea"/>
                <a:cs typeface="+mn-cs"/>
              </a:rPr>
              <a:t>:</a:t>
            </a:r>
          </a:p>
          <a:p>
            <a:pPr marL="457200" lvl="1" indent="-171450">
              <a:buFont typeface="Arial" pitchFamily="34" charset="0"/>
              <a:buChar char="•"/>
            </a:pPr>
            <a:r>
              <a:rPr lang="en-US" sz="1200" kern="1200" dirty="0">
                <a:solidFill>
                  <a:schemeClr val="tx1"/>
                </a:solidFill>
                <a:effectLst/>
                <a:latin typeface="+mn-lt"/>
                <a:ea typeface="+mn-ea"/>
                <a:cs typeface="+mn-cs"/>
              </a:rPr>
              <a:t>Solid mine waste </a:t>
            </a:r>
            <a:r>
              <a:rPr lang="en-US" sz="1200" kern="1200" baseline="0" dirty="0">
                <a:solidFill>
                  <a:schemeClr val="tx1"/>
                </a:solidFill>
                <a:effectLst/>
                <a:latin typeface="+mn-lt"/>
                <a:ea typeface="+mn-ea"/>
                <a:cs typeface="+mn-cs"/>
              </a:rPr>
              <a:t>deposited </a:t>
            </a:r>
            <a:r>
              <a:rPr lang="en-US" sz="1200" kern="1200" dirty="0">
                <a:solidFill>
                  <a:schemeClr val="tx1"/>
                </a:solidFill>
                <a:effectLst/>
                <a:latin typeface="+mn-lt"/>
                <a:ea typeface="+mn-ea"/>
                <a:cs typeface="+mn-cs"/>
              </a:rPr>
              <a:t>in creeks,</a:t>
            </a:r>
            <a:r>
              <a:rPr lang="en-US" sz="1200" kern="1200" baseline="0" dirty="0">
                <a:solidFill>
                  <a:schemeClr val="tx1"/>
                </a:solidFill>
                <a:effectLst/>
                <a:latin typeface="+mn-lt"/>
                <a:ea typeface="+mn-ea"/>
                <a:cs typeface="+mn-cs"/>
              </a:rPr>
              <a:t> canals and ditches</a:t>
            </a:r>
          </a:p>
          <a:p>
            <a:pPr marL="457200" lvl="1" indent="-171450">
              <a:buFont typeface="Arial" pitchFamily="34" charset="0"/>
              <a:buChar char="•"/>
            </a:pPr>
            <a:r>
              <a:rPr lang="en-US" sz="1200" kern="1200" baseline="0" dirty="0">
                <a:solidFill>
                  <a:schemeClr val="tx1"/>
                </a:solidFill>
                <a:effectLst/>
                <a:latin typeface="+mn-lt"/>
                <a:ea typeface="+mn-ea"/>
                <a:cs typeface="+mn-cs"/>
              </a:rPr>
              <a:t>Removal of lime-treatment sludge and tailings in surface impoundments, </a:t>
            </a:r>
          </a:p>
          <a:p>
            <a:pPr marL="457200" lvl="1" indent="-171450">
              <a:buFont typeface="Arial" pitchFamily="34" charset="0"/>
              <a:buChar char="•"/>
            </a:pPr>
            <a:r>
              <a:rPr lang="en-US" sz="1200" kern="1200" baseline="0" dirty="0">
                <a:solidFill>
                  <a:schemeClr val="tx1"/>
                </a:solidFill>
                <a:effectLst/>
                <a:latin typeface="+mn-lt"/>
                <a:ea typeface="+mn-ea"/>
                <a:cs typeface="+mn-cs"/>
              </a:rPr>
              <a:t>Redesign of water management facilities to prevent infiltration and migration off-site</a:t>
            </a:r>
          </a:p>
          <a:p>
            <a:pPr marL="457200" lvl="1" indent="-171450">
              <a:buFont typeface="Arial" pitchFamily="34" charset="0"/>
              <a:buChar char="•"/>
            </a:pPr>
            <a:r>
              <a:rPr lang="en-US" sz="1200" kern="1200" baseline="0" dirty="0">
                <a:solidFill>
                  <a:schemeClr val="tx1"/>
                </a:solidFill>
                <a:effectLst/>
                <a:latin typeface="+mn-lt"/>
                <a:ea typeface="+mn-ea"/>
                <a:cs typeface="+mn-cs"/>
              </a:rPr>
              <a:t>Removal of solid mine waste used to create berms, dikes and other surface structures</a:t>
            </a:r>
          </a:p>
          <a:p>
            <a:pPr marL="914400" lvl="2" indent="-171450">
              <a:buFont typeface="Wingdings" panose="05000000000000000000" pitchFamily="2" charset="2"/>
              <a:buChar char="Ø"/>
            </a:pPr>
            <a:r>
              <a:rPr lang="en-US" sz="1200" kern="1200" baseline="0" dirty="0">
                <a:solidFill>
                  <a:schemeClr val="tx1"/>
                </a:solidFill>
                <a:effectLst/>
                <a:latin typeface="+mn-lt"/>
                <a:ea typeface="+mn-ea"/>
                <a:cs typeface="+mn-cs"/>
              </a:rPr>
              <a:t>Lands were cleaned up to action levels based on the then land use.</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0" lvl="0" indent="-171450">
              <a:buFont typeface="Arial" pitchFamily="34" charset="0"/>
              <a:buNone/>
            </a:pPr>
            <a:r>
              <a:rPr lang="en-US" sz="1200" kern="1200" baseline="0" dirty="0">
                <a:solidFill>
                  <a:schemeClr val="tx1"/>
                </a:solidFill>
                <a:effectLst/>
                <a:latin typeface="+mn-lt"/>
                <a:ea typeface="+mn-ea"/>
                <a:cs typeface="+mn-cs"/>
              </a:rPr>
              <a:t>In 2001 under a Record of Decision for Operable Units 7 and 17 (including others), EPA and Kennecott agreed to place an operation and maintenance plan over OU7 and OU17 (completed in 2004) to address further soil management actions in case of redevelopment.</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457200" lvl="1" indent="-171450">
              <a:buFont typeface="Arial" pitchFamily="34" charset="0"/>
              <a:buChar char="•"/>
            </a:pPr>
            <a:r>
              <a:rPr lang="en-US" sz="1200" kern="1200" baseline="0" dirty="0">
                <a:solidFill>
                  <a:schemeClr val="tx1"/>
                </a:solidFill>
                <a:effectLst/>
                <a:latin typeface="+mn-lt"/>
                <a:ea typeface="+mn-ea"/>
                <a:cs typeface="+mn-cs"/>
              </a:rPr>
              <a:t>This was required because waste was left in place above the site wide unrestricted land use action levels for arsenic (50 mg/kg) and lead (500 mg/kg).</a:t>
            </a:r>
          </a:p>
          <a:p>
            <a:pPr marL="457200" lvl="1" indent="-171450">
              <a:buFont typeface="Arial" pitchFamily="34" charset="0"/>
              <a:buChar char="•"/>
            </a:pPr>
            <a:r>
              <a:rPr lang="en-US" sz="1200" kern="1200" baseline="0" dirty="0">
                <a:solidFill>
                  <a:schemeClr val="tx1"/>
                </a:solidFill>
                <a:effectLst/>
                <a:latin typeface="+mn-lt"/>
                <a:ea typeface="+mn-ea"/>
                <a:cs typeface="+mn-cs"/>
              </a:rPr>
              <a:t>Under the revised 2006 O&amp;M plan two soil management work plans were drafted by Kennecott and Kennecott Land to cover soil management work in OU7 and OU17, and they are currently used to guide further soil management efforts elsewhere in Daybreak.</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0" lvl="0" indent="-171450">
              <a:buFont typeface="Arial" pitchFamily="34" charset="0"/>
              <a:buNone/>
            </a:pPr>
            <a:r>
              <a:rPr lang="en-US" sz="1200" kern="1200" baseline="0" dirty="0">
                <a:solidFill>
                  <a:schemeClr val="tx1"/>
                </a:solidFill>
                <a:effectLst/>
                <a:latin typeface="+mn-lt"/>
                <a:ea typeface="+mn-ea"/>
                <a:cs typeface="+mn-cs"/>
              </a:rPr>
              <a:t>In 2013 Salt Lake County created a contaminated soils ordinance which in part covers the Daybreak area,</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457200" lvl="1" indent="-171450">
              <a:buFont typeface="Arial" pitchFamily="34" charset="0"/>
              <a:buChar char="•"/>
            </a:pPr>
            <a:r>
              <a:rPr lang="en-US" sz="1200" kern="1200" baseline="0" dirty="0">
                <a:solidFill>
                  <a:schemeClr val="tx1"/>
                </a:solidFill>
                <a:effectLst/>
                <a:latin typeface="+mn-lt"/>
                <a:ea typeface="+mn-ea"/>
                <a:cs typeface="+mn-cs"/>
              </a:rPr>
              <a:t>The County ordinance (a jurisdictional institutional control) is in place because soils can exceed the site specific residential land use action levels (established in 2006) and the site wide unrestricted land use action levels (established in 2001).</a:t>
            </a:r>
          </a:p>
          <a:p>
            <a:pPr marL="457200" lvl="1" indent="-171450">
              <a:buFont typeface="Arial" pitchFamily="34" charset="0"/>
              <a:buChar char="•"/>
            </a:pPr>
            <a:r>
              <a:rPr lang="en-US" sz="1200" kern="1200" baseline="0" dirty="0">
                <a:solidFill>
                  <a:schemeClr val="tx1"/>
                </a:solidFill>
                <a:effectLst/>
                <a:latin typeface="+mn-lt"/>
                <a:ea typeface="+mn-ea"/>
                <a:cs typeface="+mn-cs"/>
              </a:rPr>
              <a:t>Salt Lake County currently is working with UDEQ to develop and implement the ordinance through soil management plans drafted by UDEQ and EPA.</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0" lvl="0" indent="-171450">
              <a:buFont typeface="Arial" pitchFamily="34" charset="0"/>
              <a:buNone/>
            </a:pPr>
            <a:r>
              <a:rPr lang="en-US" sz="1200" kern="1200" baseline="0" dirty="0">
                <a:solidFill>
                  <a:schemeClr val="tx1"/>
                </a:solidFill>
                <a:effectLst/>
                <a:latin typeface="+mn-lt"/>
                <a:ea typeface="+mn-ea"/>
                <a:cs typeface="+mn-cs"/>
              </a:rPr>
              <a:t>In 2015/16 Kennecott entered into five Environmental Covenants (Bingham Creek and Channel, Commerce Park - Tailwater Ditch, Historic Railroads – Lark Spur, Bastian Sink, and Historic Landfill) which require further response action by proponents of future land use changes.</a:t>
            </a:r>
          </a:p>
          <a:p>
            <a:pPr marL="0" lvl="0" indent="-171450">
              <a:buFont typeface="Arial" pitchFamily="34" charset="0"/>
              <a:buNone/>
            </a:pPr>
            <a:r>
              <a:rPr lang="en-US" sz="1200" kern="1200" baseline="0" dirty="0">
                <a:solidFill>
                  <a:schemeClr val="tx1"/>
                </a:solidFill>
                <a:effectLst/>
                <a:latin typeface="+mn-lt"/>
                <a:ea typeface="+mn-ea"/>
                <a:cs typeface="+mn-cs"/>
              </a:rPr>
              <a:t>  </a:t>
            </a:r>
          </a:p>
          <a:p>
            <a:pPr marL="457200" lvl="1" indent="-171450">
              <a:buFont typeface="Arial" pitchFamily="34" charset="0"/>
              <a:buChar char="•"/>
            </a:pPr>
            <a:r>
              <a:rPr lang="en-US" sz="1200" kern="1200" baseline="0" dirty="0">
                <a:solidFill>
                  <a:schemeClr val="tx1"/>
                </a:solidFill>
                <a:effectLst/>
                <a:latin typeface="+mn-lt"/>
                <a:ea typeface="+mn-ea"/>
                <a:cs typeface="+mn-cs"/>
              </a:rPr>
              <a:t>The Environmental Covenants (ECs) are a proprietary institutional control to ensure areas which exceed the site wide unrestricted land use action levels and/or the residential land use action levels are addressed when land use is proposed to be changed.</a:t>
            </a:r>
          </a:p>
          <a:p>
            <a:pPr marL="457200" lvl="1" indent="-171450">
              <a:buFont typeface="Arial" pitchFamily="34" charset="0"/>
              <a:buChar char="•"/>
            </a:pPr>
            <a:r>
              <a:rPr lang="en-US" sz="1200" kern="1200" baseline="0" dirty="0">
                <a:solidFill>
                  <a:schemeClr val="tx1"/>
                </a:solidFill>
                <a:effectLst/>
                <a:latin typeface="+mn-lt"/>
                <a:ea typeface="+mn-ea"/>
                <a:cs typeface="+mn-cs"/>
              </a:rPr>
              <a:t>The ECs grant onto Kennecott and the agencies the ability to enforce the soil management procedures specified in each.</a:t>
            </a:r>
          </a:p>
          <a:p>
            <a:pPr marL="0" lvl="0" indent="-171450">
              <a:buFont typeface="Arial" pitchFamily="34" charset="0"/>
              <a:buNone/>
            </a:pPr>
            <a:endParaRPr lang="en-US" sz="1200" kern="1200" baseline="0" dirty="0">
              <a:solidFill>
                <a:schemeClr val="tx1"/>
              </a:solidFill>
              <a:effectLst/>
              <a:latin typeface="+mn-lt"/>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On top of the soil management</a:t>
            </a:r>
            <a:r>
              <a:rPr lang="en-US" baseline="0" dirty="0"/>
              <a:t> steps that have been in place since the early 1990s, </a:t>
            </a:r>
            <a:r>
              <a:rPr lang="en-US" dirty="0"/>
              <a:t>EPA</a:t>
            </a:r>
            <a:r>
              <a:rPr lang="en-US" baseline="0" dirty="0"/>
              <a:t>, </a:t>
            </a:r>
            <a:r>
              <a:rPr lang="en-US" dirty="0"/>
              <a:t>UDEQ,</a:t>
            </a:r>
            <a:r>
              <a:rPr lang="en-US" baseline="0" dirty="0"/>
              <a:t> and Kennecott have and continue to work together to implement recommendations from </a:t>
            </a:r>
            <a:r>
              <a:rPr lang="en-US" dirty="0"/>
              <a:t>Five-year</a:t>
            </a:r>
            <a:r>
              <a:rPr lang="en-US" baseline="0" dirty="0"/>
              <a:t> Reviews. </a:t>
            </a:r>
          </a:p>
          <a:p>
            <a:pPr marL="0" marR="0" lvl="0" indent="-17145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0" marR="0" lvl="0" indent="-17145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In part as a result of the management strategies agreed to by EPA, UDEQ and Kennecott in Daybreak and elsewhere, in 2009 the Agencies withdrew the listing package from the proposed NPL list for the Kennecott South Zone.</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118CC3-4590-4281-8524-B3F3C447CEF4}" type="slidenum">
              <a:rPr lang="en-US" smtClean="0"/>
              <a:pPr/>
              <a:t>9</a:t>
            </a:fld>
            <a:endParaRPr lang="en-US" dirty="0"/>
          </a:p>
        </p:txBody>
      </p:sp>
    </p:spTree>
    <p:extLst>
      <p:ext uri="{BB962C8B-B14F-4D97-AF65-F5344CB8AC3E}">
        <p14:creationId xmlns:p14="http://schemas.microsoft.com/office/powerpoint/2010/main" val="12215020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t="-2"/>
          <a:stretch/>
        </p:blipFill>
        <p:spPr>
          <a:xfrm>
            <a:off x="0" y="-1"/>
            <a:ext cx="12192000" cy="5374955"/>
          </a:xfrm>
          <a:prstGeom prst="rect">
            <a:avLst/>
          </a:prstGeom>
          <a:effectLst/>
        </p:spPr>
      </p:pic>
      <p:sp>
        <p:nvSpPr>
          <p:cNvPr id="2" name="Title 1"/>
          <p:cNvSpPr>
            <a:spLocks noGrp="1"/>
          </p:cNvSpPr>
          <p:nvPr>
            <p:ph type="ctrTitle" hasCustomPrompt="1"/>
          </p:nvPr>
        </p:nvSpPr>
        <p:spPr>
          <a:xfrm>
            <a:off x="1417320" y="962658"/>
            <a:ext cx="9144000" cy="1193800"/>
          </a:xfrm>
        </p:spPr>
        <p:txBody>
          <a:bodyPr anchor="b"/>
          <a:lstStyle>
            <a:lvl1pPr algn="ctr">
              <a:defRPr sz="6000" b="1">
                <a:solidFill>
                  <a:schemeClr val="bg1"/>
                </a:solidFill>
              </a:defRPr>
            </a:lvl1pPr>
          </a:lstStyle>
          <a:p>
            <a:r>
              <a:rPr lang="en-US" dirty="0"/>
              <a:t>Re-Imagining Mining Sites</a:t>
            </a:r>
          </a:p>
        </p:txBody>
      </p:sp>
      <p:sp>
        <p:nvSpPr>
          <p:cNvPr id="3" name="Subtitle 2"/>
          <p:cNvSpPr>
            <a:spLocks noGrp="1"/>
          </p:cNvSpPr>
          <p:nvPr>
            <p:ph type="subTitle" idx="1" hasCustomPrompt="1"/>
          </p:nvPr>
        </p:nvSpPr>
        <p:spPr>
          <a:xfrm>
            <a:off x="0" y="5654039"/>
            <a:ext cx="12192000" cy="924877"/>
          </a:xfrm>
        </p:spPr>
        <p:txBody>
          <a:bodyPr>
            <a:noAutofit/>
          </a:bodyPr>
          <a:lstStyle>
            <a:lvl1pPr marL="0" indent="0" algn="ctr">
              <a:buNone/>
              <a:defRPr sz="3200" b="1" baseline="0">
                <a:solidFill>
                  <a:srgbClr val="0033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Superfund Redevelopment Initiative</a:t>
            </a:r>
          </a:p>
          <a:p>
            <a:r>
              <a:rPr lang="en-US" dirty="0"/>
              <a:t>December 7, 2016</a:t>
            </a:r>
          </a:p>
        </p:txBody>
      </p:sp>
      <p:sp>
        <p:nvSpPr>
          <p:cNvPr id="5" name="Rectangle 4"/>
          <p:cNvSpPr/>
          <p:nvPr/>
        </p:nvSpPr>
        <p:spPr>
          <a:xfrm rot="16200000" flipH="1">
            <a:off x="6054969" y="-680014"/>
            <a:ext cx="82061" cy="12192001"/>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84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10782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181347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solidFill>
                  <a:srgbClr val="003300"/>
                </a:solidFill>
              </a:defRPr>
            </a:lvl1pPr>
          </a:lstStyle>
          <a:p>
            <a:fld id="{AB6D2ECD-C9E7-412F-8C88-E537CE636236}" type="slidenum">
              <a:rPr lang="en-US" smtClean="0"/>
              <a:pPr/>
              <a:t>‹#›</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0"/>
            <a:ext cx="533400" cy="6858000"/>
          </a:xfrm>
          <a:prstGeom prst="rect">
            <a:avLst/>
          </a:prstGeom>
          <a:effectLst/>
        </p:spPr>
      </p:pic>
      <p:sp>
        <p:nvSpPr>
          <p:cNvPr id="9" name="Rectangle 8"/>
          <p:cNvSpPr/>
          <p:nvPr/>
        </p:nvSpPr>
        <p:spPr>
          <a:xfrm flipH="1">
            <a:off x="533399" y="0"/>
            <a:ext cx="82061"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365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890" y="1709739"/>
            <a:ext cx="5660390" cy="2420302"/>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1151890" y="4589463"/>
            <a:ext cx="5660390" cy="1500187"/>
          </a:xfrm>
        </p:spPr>
        <p:txBody>
          <a:bodyPr/>
          <a:lstStyle>
            <a:lvl1pPr marL="0" indent="0" algn="ctr">
              <a:buNone/>
              <a:defRPr sz="2400" b="1">
                <a:solidFill>
                  <a:srgbClr val="0033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B6D2ECD-C9E7-412F-8C88-E537CE636236}" type="slidenum">
              <a:rPr lang="en-US" smtClean="0"/>
              <a:pPr/>
              <a:t>‹#›</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924800" y="0"/>
            <a:ext cx="4260850" cy="6858000"/>
          </a:xfrm>
          <a:prstGeom prst="rect">
            <a:avLst/>
          </a:prstGeom>
          <a:effectLst/>
        </p:spPr>
      </p:pic>
      <p:sp>
        <p:nvSpPr>
          <p:cNvPr id="8" name="Rectangle 7"/>
          <p:cNvSpPr/>
          <p:nvPr/>
        </p:nvSpPr>
        <p:spPr>
          <a:xfrm flipH="1">
            <a:off x="7883769" y="0"/>
            <a:ext cx="82061"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198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128869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301849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310315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214227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247035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lvl1pPr algn="r">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134478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8720" y="365125"/>
            <a:ext cx="1040892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1825625"/>
            <a:ext cx="1040892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15400" y="6327140"/>
            <a:ext cx="2743200" cy="365125"/>
          </a:xfrm>
          <a:prstGeom prst="rect">
            <a:avLst/>
          </a:prstGeom>
        </p:spPr>
        <p:txBody>
          <a:bodyPr vert="horz" lIns="91440" tIns="45720" rIns="91440" bIns="45720" rtlCol="0" anchor="ctr"/>
          <a:lstStyle>
            <a:lvl1pPr>
              <a:defRPr lang="en-US" sz="1400" b="1" smtClean="0">
                <a:solidFill>
                  <a:srgbClr val="003300"/>
                </a:solidFill>
              </a:defRPr>
            </a:lvl1pPr>
          </a:lstStyle>
          <a:p>
            <a:fld id="{AB6D2ECD-C9E7-412F-8C88-E537CE636236}" type="slidenum">
              <a:rPr lang="en-US" smtClean="0"/>
              <a:pPr/>
              <a:t>‹#›</a:t>
            </a:fld>
            <a:endParaRPr lang="en-US" dirty="0"/>
          </a:p>
        </p:txBody>
      </p:sp>
    </p:spTree>
    <p:extLst>
      <p:ext uri="{BB962C8B-B14F-4D97-AF65-F5344CB8AC3E}">
        <p14:creationId xmlns:p14="http://schemas.microsoft.com/office/powerpoint/2010/main" val="690103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0"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hyperlink" Target="mailto:dbacon@utah.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1890" y="940526"/>
            <a:ext cx="5660390" cy="3189515"/>
          </a:xfrm>
        </p:spPr>
        <p:txBody>
          <a:bodyPr>
            <a:normAutofit fontScale="90000"/>
          </a:bodyPr>
          <a:lstStyle/>
          <a:p>
            <a:r>
              <a:rPr lang="en-US" dirty="0"/>
              <a:t>Re-imagining Kennecott:  Remediation and Maintenance</a:t>
            </a:r>
          </a:p>
        </p:txBody>
      </p:sp>
      <p:sp>
        <p:nvSpPr>
          <p:cNvPr id="5" name="Text Placeholder 4"/>
          <p:cNvSpPr>
            <a:spLocks noGrp="1"/>
          </p:cNvSpPr>
          <p:nvPr>
            <p:ph type="body" idx="1"/>
          </p:nvPr>
        </p:nvSpPr>
        <p:spPr>
          <a:xfrm>
            <a:off x="653143" y="4467497"/>
            <a:ext cx="6766560" cy="1805033"/>
          </a:xfrm>
        </p:spPr>
        <p:txBody>
          <a:bodyPr>
            <a:normAutofit fontScale="92500" lnSpcReduction="20000"/>
          </a:bodyPr>
          <a:lstStyle/>
          <a:p>
            <a:r>
              <a:rPr lang="en-US" dirty="0"/>
              <a:t>Douglas Bacon</a:t>
            </a:r>
          </a:p>
          <a:p>
            <a:r>
              <a:rPr lang="en-US" dirty="0"/>
              <a:t>State Of Utah Dept. Of Environmental Quality</a:t>
            </a:r>
          </a:p>
          <a:p>
            <a:r>
              <a:rPr lang="en-US" dirty="0"/>
              <a:t>Project Manager - Kennecott</a:t>
            </a:r>
          </a:p>
          <a:p>
            <a:r>
              <a:rPr lang="en-US" dirty="0"/>
              <a:t>ITRC – State Engagement Coordinator &amp; Utah’s Point of Contact</a:t>
            </a:r>
          </a:p>
          <a:p>
            <a:endParaRPr lang="en-US" dirty="0"/>
          </a:p>
        </p:txBody>
      </p:sp>
      <p:sp>
        <p:nvSpPr>
          <p:cNvPr id="3" name="Slide Number Placeholder 2"/>
          <p:cNvSpPr>
            <a:spLocks noGrp="1"/>
          </p:cNvSpPr>
          <p:nvPr>
            <p:ph type="sldNum" sz="quarter" idx="12"/>
          </p:nvPr>
        </p:nvSpPr>
        <p:spPr/>
        <p:txBody>
          <a:bodyPr/>
          <a:lstStyle/>
          <a:p>
            <a:fld id="{AB6D2ECD-C9E7-412F-8C88-E537CE636236}" type="slidenum">
              <a:rPr lang="en-US" smtClean="0"/>
              <a:pPr/>
              <a:t>1</a:t>
            </a:fld>
            <a:endParaRPr lang="en-US" dirty="0"/>
          </a:p>
        </p:txBody>
      </p:sp>
    </p:spTree>
    <p:extLst>
      <p:ext uri="{BB962C8B-B14F-4D97-AF65-F5344CB8AC3E}">
        <p14:creationId xmlns:p14="http://schemas.microsoft.com/office/powerpoint/2010/main" val="289568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810" y="12431"/>
            <a:ext cx="10408920" cy="941161"/>
          </a:xfrm>
        </p:spPr>
        <p:txBody>
          <a:bodyPr>
            <a:normAutofit fontScale="90000"/>
          </a:bodyPr>
          <a:lstStyle/>
          <a:p>
            <a:r>
              <a:rPr lang="en-US" dirty="0"/>
              <a:t>Daybreak Soil Management – Ongoing Efforts</a:t>
            </a:r>
          </a:p>
        </p:txBody>
      </p:sp>
      <p:sp>
        <p:nvSpPr>
          <p:cNvPr id="8" name="Rectangle 7"/>
          <p:cNvSpPr/>
          <p:nvPr/>
        </p:nvSpPr>
        <p:spPr>
          <a:xfrm>
            <a:off x="783738" y="6122198"/>
            <a:ext cx="3563365" cy="646331"/>
          </a:xfrm>
          <a:prstGeom prst="rect">
            <a:avLst/>
          </a:prstGeom>
        </p:spPr>
        <p:txBody>
          <a:bodyPr wrap="square">
            <a:spAutoFit/>
          </a:bodyPr>
          <a:lstStyle/>
          <a:p>
            <a:pPr algn="ctr"/>
            <a:r>
              <a:rPr lang="en-US" b="1" dirty="0"/>
              <a:t>Bingham Creek (OU1) Channel  Trail</a:t>
            </a:r>
            <a:endParaRPr lang="en-US" i="1" dirty="0"/>
          </a:p>
          <a:p>
            <a:pPr algn="ctr"/>
            <a:r>
              <a:rPr lang="en-US" i="1" dirty="0"/>
              <a:t>(Source: EPA)</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243" y="3846056"/>
            <a:ext cx="3642356" cy="2273619"/>
          </a:xfrm>
          <a:prstGeom prst="rect">
            <a:avLst/>
          </a:prstGeom>
          <a:effectLst>
            <a:outerShdw blurRad="50800" dist="38100" dir="2700000" algn="tl" rotWithShape="0">
              <a:prstClr val="black">
                <a:alpha val="40000"/>
              </a:prstClr>
            </a:outerShdw>
          </a:effectLst>
        </p:spPr>
      </p:pic>
      <p:sp>
        <p:nvSpPr>
          <p:cNvPr id="5" name="Slide Number Placeholder 4"/>
          <p:cNvSpPr>
            <a:spLocks noGrp="1"/>
          </p:cNvSpPr>
          <p:nvPr>
            <p:ph type="sldNum" sz="quarter" idx="12"/>
          </p:nvPr>
        </p:nvSpPr>
        <p:spPr/>
        <p:txBody>
          <a:bodyPr/>
          <a:lstStyle/>
          <a:p>
            <a:pPr algn="r"/>
            <a:fld id="{AB6D2ECD-C9E7-412F-8C88-E537CE636236}" type="slidenum">
              <a:rPr lang="en-US" smtClean="0"/>
              <a:pPr algn="r"/>
              <a:t>10</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3738" y="833798"/>
            <a:ext cx="2685544" cy="2014158"/>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40332" y="3870734"/>
            <a:ext cx="2965681" cy="2224261"/>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521206" y="3827006"/>
            <a:ext cx="2965681" cy="2224261"/>
          </a:xfrm>
          <a:prstGeom prst="rect">
            <a:avLst/>
          </a:prstGeom>
          <a:effectLst>
            <a:outerShdw blurRad="50800" dist="38100" dir="2700000" algn="tl" rotWithShape="0">
              <a:prstClr val="black">
                <a:alpha val="40000"/>
              </a:prstClr>
            </a:outerShdw>
          </a:effectLst>
        </p:spPr>
      </p:pic>
      <p:sp>
        <p:nvSpPr>
          <p:cNvPr id="10" name="Rectangle 9"/>
          <p:cNvSpPr/>
          <p:nvPr/>
        </p:nvSpPr>
        <p:spPr>
          <a:xfrm>
            <a:off x="714499" y="2903676"/>
            <a:ext cx="3364021" cy="923330"/>
          </a:xfrm>
          <a:prstGeom prst="rect">
            <a:avLst/>
          </a:prstGeom>
        </p:spPr>
        <p:txBody>
          <a:bodyPr wrap="square">
            <a:spAutoFit/>
          </a:bodyPr>
          <a:lstStyle/>
          <a:p>
            <a:pPr algn="ctr"/>
            <a:r>
              <a:rPr lang="en-US" b="1" dirty="0"/>
              <a:t>South Jordan Evaporation Ponds, 1994-95</a:t>
            </a:r>
            <a:endParaRPr lang="en-US" i="1" dirty="0"/>
          </a:p>
          <a:p>
            <a:pPr algn="ctr"/>
            <a:r>
              <a:rPr lang="en-US" i="1" dirty="0"/>
              <a:t>(Source: Kennecott)</a:t>
            </a:r>
            <a:endParaRPr lang="en-US" dirty="0"/>
          </a:p>
        </p:txBody>
      </p:sp>
      <p:pic>
        <p:nvPicPr>
          <p:cNvPr id="14" name="Picture 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554582" y="833798"/>
            <a:ext cx="2685544" cy="20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307608" y="2922726"/>
            <a:ext cx="3364021" cy="923330"/>
          </a:xfrm>
          <a:prstGeom prst="rect">
            <a:avLst/>
          </a:prstGeom>
        </p:spPr>
        <p:txBody>
          <a:bodyPr wrap="square">
            <a:spAutoFit/>
          </a:bodyPr>
          <a:lstStyle/>
          <a:p>
            <a:pPr algn="ctr"/>
            <a:r>
              <a:rPr lang="en-US" b="1" dirty="0"/>
              <a:t>South Jordan Evaporation Ponds, 1996</a:t>
            </a:r>
            <a:endParaRPr lang="en-US" i="1" dirty="0"/>
          </a:p>
          <a:p>
            <a:pPr algn="ctr"/>
            <a:r>
              <a:rPr lang="en-US" i="1" dirty="0"/>
              <a:t>(Source: Kennecott)</a:t>
            </a:r>
            <a:endParaRPr lang="en-US" dirty="0"/>
          </a:p>
        </p:txBody>
      </p:sp>
      <p:pic>
        <p:nvPicPr>
          <p:cNvPr id="16"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95771" y="952111"/>
            <a:ext cx="4418216" cy="150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8122868" y="2573898"/>
            <a:ext cx="3364021" cy="646331"/>
          </a:xfrm>
          <a:prstGeom prst="rect">
            <a:avLst/>
          </a:prstGeom>
        </p:spPr>
        <p:txBody>
          <a:bodyPr wrap="square">
            <a:spAutoFit/>
          </a:bodyPr>
          <a:lstStyle/>
          <a:p>
            <a:pPr algn="ctr"/>
            <a:r>
              <a:rPr lang="en-US" b="1" dirty="0"/>
              <a:t>Daybreak, 2006-07</a:t>
            </a:r>
            <a:endParaRPr lang="en-US" i="1" dirty="0"/>
          </a:p>
          <a:p>
            <a:pPr algn="ctr"/>
            <a:r>
              <a:rPr lang="en-US" i="1" dirty="0"/>
              <a:t>(Source: Kennecott)</a:t>
            </a:r>
            <a:endParaRPr lang="en-US" dirty="0"/>
          </a:p>
        </p:txBody>
      </p:sp>
      <p:sp>
        <p:nvSpPr>
          <p:cNvPr id="18" name="Rectangle 17"/>
          <p:cNvSpPr/>
          <p:nvPr/>
        </p:nvSpPr>
        <p:spPr>
          <a:xfrm>
            <a:off x="4541489" y="6148215"/>
            <a:ext cx="3563365" cy="646331"/>
          </a:xfrm>
          <a:prstGeom prst="rect">
            <a:avLst/>
          </a:prstGeom>
        </p:spPr>
        <p:txBody>
          <a:bodyPr wrap="square">
            <a:spAutoFit/>
          </a:bodyPr>
          <a:lstStyle/>
          <a:p>
            <a:pPr algn="ctr"/>
            <a:r>
              <a:rPr lang="en-US" b="1" dirty="0"/>
              <a:t>Mid Jordan Trax Line</a:t>
            </a:r>
            <a:endParaRPr lang="en-US" i="1" dirty="0"/>
          </a:p>
          <a:p>
            <a:pPr algn="ctr"/>
            <a:r>
              <a:rPr lang="en-US" i="1" dirty="0"/>
              <a:t>(Source: UDEQ)</a:t>
            </a:r>
            <a:endParaRPr lang="en-US" dirty="0"/>
          </a:p>
        </p:txBody>
      </p:sp>
      <p:sp>
        <p:nvSpPr>
          <p:cNvPr id="19" name="Rectangle 18"/>
          <p:cNvSpPr/>
          <p:nvPr/>
        </p:nvSpPr>
        <p:spPr>
          <a:xfrm>
            <a:off x="8222363" y="6084098"/>
            <a:ext cx="3563365" cy="646331"/>
          </a:xfrm>
          <a:prstGeom prst="rect">
            <a:avLst/>
          </a:prstGeom>
        </p:spPr>
        <p:txBody>
          <a:bodyPr wrap="square">
            <a:spAutoFit/>
          </a:bodyPr>
          <a:lstStyle/>
          <a:p>
            <a:pPr algn="ctr"/>
            <a:r>
              <a:rPr lang="en-US" b="1" dirty="0"/>
              <a:t>Near Bastian Sink</a:t>
            </a:r>
            <a:endParaRPr lang="en-US" i="1" dirty="0"/>
          </a:p>
          <a:p>
            <a:pPr algn="ctr"/>
            <a:r>
              <a:rPr lang="en-US" i="1" dirty="0"/>
              <a:t>(Source: UDEQ)</a:t>
            </a:r>
            <a:endParaRPr lang="en-US" dirty="0"/>
          </a:p>
        </p:txBody>
      </p:sp>
    </p:spTree>
    <p:extLst>
      <p:ext uri="{BB962C8B-B14F-4D97-AF65-F5344CB8AC3E}">
        <p14:creationId xmlns:p14="http://schemas.microsoft.com/office/powerpoint/2010/main" val="40078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Contact</a:t>
            </a:r>
          </a:p>
        </p:txBody>
      </p:sp>
      <p:sp>
        <p:nvSpPr>
          <p:cNvPr id="3" name="Content Placeholder 2"/>
          <p:cNvSpPr>
            <a:spLocks noGrp="1"/>
          </p:cNvSpPr>
          <p:nvPr>
            <p:ph idx="1"/>
          </p:nvPr>
        </p:nvSpPr>
        <p:spPr/>
        <p:txBody>
          <a:bodyPr>
            <a:normAutofit/>
          </a:bodyPr>
          <a:lstStyle/>
          <a:p>
            <a:pPr marL="0" indent="0">
              <a:buNone/>
            </a:pPr>
            <a:r>
              <a:rPr lang="en-US" b="1" dirty="0"/>
              <a:t>Douglas Bacon</a:t>
            </a:r>
          </a:p>
          <a:p>
            <a:pPr marL="0" indent="0">
              <a:buNone/>
            </a:pPr>
            <a:r>
              <a:rPr lang="en-US" b="1" dirty="0"/>
              <a:t>State of Utah Dept. Environmental Quality</a:t>
            </a:r>
          </a:p>
          <a:p>
            <a:pPr marL="0" indent="0">
              <a:buNone/>
            </a:pPr>
            <a:r>
              <a:rPr lang="en-US" b="1" dirty="0"/>
              <a:t>Project Manager - Kennecott</a:t>
            </a:r>
          </a:p>
          <a:p>
            <a:pPr marL="0" indent="0">
              <a:buNone/>
            </a:pPr>
            <a:r>
              <a:rPr lang="en-US" b="1" dirty="0"/>
              <a:t>ITRC – State Engagement Coordinator &amp; Utah’s Point of Contact</a:t>
            </a:r>
          </a:p>
          <a:p>
            <a:pPr marL="0" indent="0">
              <a:buNone/>
            </a:pPr>
            <a:endParaRPr lang="en-US" dirty="0"/>
          </a:p>
          <a:p>
            <a:pPr marL="0" indent="0">
              <a:buNone/>
            </a:pPr>
            <a:r>
              <a:rPr lang="en-US" dirty="0"/>
              <a:t>Phone: 801-536-4282</a:t>
            </a:r>
          </a:p>
          <a:p>
            <a:pPr marL="0" indent="0">
              <a:buNone/>
            </a:pPr>
            <a:r>
              <a:rPr lang="en-US" dirty="0"/>
              <a:t>Email: </a:t>
            </a:r>
            <a:r>
              <a:rPr lang="en-US" dirty="0">
                <a:hlinkClick r:id="rId3"/>
              </a:rPr>
              <a:t>dbacon@utah.gov</a:t>
            </a:r>
            <a:r>
              <a:rPr lang="en-US" dirty="0"/>
              <a:t> </a:t>
            </a:r>
          </a:p>
          <a:p>
            <a:endParaRPr lang="en-US" dirty="0"/>
          </a:p>
        </p:txBody>
      </p:sp>
      <p:sp>
        <p:nvSpPr>
          <p:cNvPr id="5" name="Slide Number Placeholder 4"/>
          <p:cNvSpPr>
            <a:spLocks noGrp="1"/>
          </p:cNvSpPr>
          <p:nvPr>
            <p:ph type="sldNum" sz="quarter" idx="12"/>
          </p:nvPr>
        </p:nvSpPr>
        <p:spPr/>
        <p:txBody>
          <a:bodyPr/>
          <a:lstStyle/>
          <a:p>
            <a:pPr algn="r"/>
            <a:fld id="{AB6D2ECD-C9E7-412F-8C88-E537CE636236}" type="slidenum">
              <a:rPr lang="en-US" smtClean="0"/>
              <a:pPr algn="r"/>
              <a:t>11</a:t>
            </a:fld>
            <a:endParaRPr lang="en-US" dirty="0"/>
          </a:p>
        </p:txBody>
      </p:sp>
    </p:spTree>
    <p:extLst>
      <p:ext uri="{BB962C8B-B14F-4D97-AF65-F5344CB8AC3E}">
        <p14:creationId xmlns:p14="http://schemas.microsoft.com/office/powerpoint/2010/main" val="61050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45" y="91440"/>
            <a:ext cx="10408920" cy="998357"/>
          </a:xfrm>
        </p:spPr>
        <p:txBody>
          <a:bodyPr/>
          <a:lstStyle/>
          <a:p>
            <a:r>
              <a:rPr lang="en-US" dirty="0"/>
              <a:t>Kennecott Response Action – Overview</a:t>
            </a:r>
          </a:p>
        </p:txBody>
      </p:sp>
      <p:sp>
        <p:nvSpPr>
          <p:cNvPr id="3" name="Content Placeholder 2"/>
          <p:cNvSpPr>
            <a:spLocks noGrp="1"/>
          </p:cNvSpPr>
          <p:nvPr>
            <p:ph idx="1"/>
          </p:nvPr>
        </p:nvSpPr>
        <p:spPr>
          <a:xfrm>
            <a:off x="812074" y="992777"/>
            <a:ext cx="5829277" cy="5564777"/>
          </a:xfrm>
        </p:spPr>
        <p:txBody>
          <a:bodyPr>
            <a:normAutofit fontScale="92500" lnSpcReduction="10000"/>
          </a:bodyPr>
          <a:lstStyle/>
          <a:p>
            <a:pPr marL="0" indent="0">
              <a:buNone/>
            </a:pPr>
            <a:r>
              <a:rPr lang="en-US" dirty="0"/>
              <a:t>General South Zone Actions:</a:t>
            </a:r>
          </a:p>
          <a:p>
            <a:pPr lvl="1">
              <a:lnSpc>
                <a:spcPct val="100000"/>
              </a:lnSpc>
            </a:pPr>
            <a:r>
              <a:rPr lang="en-US" sz="2000" dirty="0"/>
              <a:t>Excavation and removal of contaminated soil and solid mine waste from residential, commercial and other sensitive locations.</a:t>
            </a:r>
          </a:p>
          <a:p>
            <a:pPr lvl="1">
              <a:lnSpc>
                <a:spcPct val="100000"/>
              </a:lnSpc>
            </a:pPr>
            <a:r>
              <a:rPr lang="en-US" sz="2000" dirty="0"/>
              <a:t>Extraction, treatment, management of impacted groundwater. </a:t>
            </a:r>
          </a:p>
          <a:p>
            <a:pPr marL="0" indent="0">
              <a:buNone/>
            </a:pPr>
            <a:r>
              <a:rPr lang="en-US" dirty="0"/>
              <a:t>General North Zone cleanup:</a:t>
            </a:r>
            <a:endParaRPr lang="en-US" sz="2400" dirty="0"/>
          </a:p>
          <a:p>
            <a:pPr lvl="1"/>
            <a:r>
              <a:rPr lang="en-US" sz="2000" dirty="0"/>
              <a:t>Excavation and removal of contaminated soil and solid mine waste from accessible locations and during facility replacement or demolition.</a:t>
            </a:r>
          </a:p>
          <a:p>
            <a:pPr lvl="1"/>
            <a:r>
              <a:rPr lang="en-US" sz="2000" dirty="0"/>
              <a:t>Excavation and removal of contaminate soils and solid mine waste from ecologically sensitive areas.</a:t>
            </a:r>
          </a:p>
          <a:p>
            <a:pPr lvl="1"/>
            <a:r>
              <a:rPr lang="en-US" sz="2000" dirty="0"/>
              <a:t>Monitor natural attenuation and surface capture of groundwater. </a:t>
            </a:r>
          </a:p>
          <a:p>
            <a:pPr lvl="1"/>
            <a:r>
              <a:rPr lang="en-US" sz="2000" dirty="0"/>
              <a:t>Wetlands monitoring including biological, water and sediment sampling.</a:t>
            </a:r>
          </a:p>
          <a:p>
            <a:pPr marL="0" indent="0">
              <a:buNone/>
            </a:pPr>
            <a:r>
              <a:rPr lang="en-US" dirty="0"/>
              <a:t>Ongoing re-assessment of remedy performance</a:t>
            </a:r>
          </a:p>
        </p:txBody>
      </p:sp>
      <p:grpSp>
        <p:nvGrpSpPr>
          <p:cNvPr id="6" name="Group 5"/>
          <p:cNvGrpSpPr/>
          <p:nvPr/>
        </p:nvGrpSpPr>
        <p:grpSpPr>
          <a:xfrm>
            <a:off x="6828216" y="1836658"/>
            <a:ext cx="5088765" cy="3664585"/>
            <a:chOff x="6828216" y="1291590"/>
            <a:chExt cx="5088765" cy="3664585"/>
          </a:xfrm>
        </p:grpSpPr>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6965565" y="1291590"/>
              <a:ext cx="4814068" cy="3208020"/>
            </a:xfrm>
            <a:prstGeom prst="rect">
              <a:avLst/>
            </a:prstGeom>
            <a:effectLst>
              <a:outerShdw blurRad="50800" dist="38100" dir="2700000" algn="tl" rotWithShape="0">
                <a:prstClr val="black">
                  <a:alpha val="40000"/>
                </a:prstClr>
              </a:outerShdw>
            </a:effectLst>
          </p:spPr>
        </p:pic>
        <p:sp>
          <p:nvSpPr>
            <p:cNvPr id="5" name="Rectangle 4"/>
            <p:cNvSpPr/>
            <p:nvPr/>
          </p:nvSpPr>
          <p:spPr>
            <a:xfrm>
              <a:off x="6828216" y="4586843"/>
              <a:ext cx="5088765"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Bingham Canyon Mine </a:t>
              </a:r>
              <a:r>
                <a:rPr lang="en-US" i="1" dirty="0">
                  <a:latin typeface="Calibri" panose="020F0502020204030204" pitchFamily="34" charset="0"/>
                  <a:ea typeface="Calibri" panose="020F0502020204030204" pitchFamily="34" charset="0"/>
                  <a:cs typeface="Times New Roman" panose="02020603050405020304" pitchFamily="18" charset="0"/>
                </a:rPr>
                <a:t>(Source: Rio Tinto Kennecott)</a:t>
              </a:r>
              <a:endParaRPr lang="en-US" dirty="0"/>
            </a:p>
          </p:txBody>
        </p:sp>
      </p:grpSp>
      <p:sp>
        <p:nvSpPr>
          <p:cNvPr id="8" name="Slide Number Placeholder 7"/>
          <p:cNvSpPr>
            <a:spLocks noGrp="1"/>
          </p:cNvSpPr>
          <p:nvPr>
            <p:ph type="sldNum" sz="quarter" idx="12"/>
          </p:nvPr>
        </p:nvSpPr>
        <p:spPr/>
        <p:txBody>
          <a:bodyPr/>
          <a:lstStyle/>
          <a:p>
            <a:pPr algn="r"/>
            <a:fld id="{AB6D2ECD-C9E7-412F-8C88-E537CE636236}" type="slidenum">
              <a:rPr lang="en-US" smtClean="0"/>
              <a:pPr algn="r"/>
              <a:t>2</a:t>
            </a:fld>
            <a:endParaRPr lang="en-US" dirty="0"/>
          </a:p>
        </p:txBody>
      </p:sp>
    </p:spTree>
    <p:extLst>
      <p:ext uri="{BB962C8B-B14F-4D97-AF65-F5344CB8AC3E}">
        <p14:creationId xmlns:p14="http://schemas.microsoft.com/office/powerpoint/2010/main" val="332903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94" y="169182"/>
            <a:ext cx="10408920" cy="967286"/>
          </a:xfrm>
        </p:spPr>
        <p:txBody>
          <a:bodyPr/>
          <a:lstStyle/>
          <a:p>
            <a:r>
              <a:rPr lang="en-US" dirty="0"/>
              <a:t>Kennecott North Zone</a:t>
            </a:r>
          </a:p>
        </p:txBody>
      </p:sp>
      <p:sp>
        <p:nvSpPr>
          <p:cNvPr id="3" name="Slide Number Placeholder 2"/>
          <p:cNvSpPr>
            <a:spLocks noGrp="1"/>
          </p:cNvSpPr>
          <p:nvPr>
            <p:ph type="sldNum" sz="quarter" idx="12"/>
          </p:nvPr>
        </p:nvSpPr>
        <p:spPr/>
        <p:txBody>
          <a:bodyPr/>
          <a:lstStyle/>
          <a:p>
            <a:pPr algn="r"/>
            <a:fld id="{AB6D2ECD-C9E7-412F-8C88-E537CE636236}" type="slidenum">
              <a:rPr lang="en-US" smtClean="0"/>
              <a:pPr algn="r"/>
              <a:t>3</a:t>
            </a:fld>
            <a:endParaRPr lang="en-US" dirty="0"/>
          </a:p>
        </p:txBody>
      </p:sp>
      <p:grpSp>
        <p:nvGrpSpPr>
          <p:cNvPr id="10" name="Group 9"/>
          <p:cNvGrpSpPr/>
          <p:nvPr/>
        </p:nvGrpSpPr>
        <p:grpSpPr>
          <a:xfrm>
            <a:off x="2229395" y="921501"/>
            <a:ext cx="8377646" cy="5770764"/>
            <a:chOff x="2306202" y="92597"/>
            <a:chExt cx="9580999" cy="6599668"/>
          </a:xfrm>
        </p:grpSpPr>
        <p:grpSp>
          <p:nvGrpSpPr>
            <p:cNvPr id="11" name="Group 10"/>
            <p:cNvGrpSpPr/>
            <p:nvPr/>
          </p:nvGrpSpPr>
          <p:grpSpPr>
            <a:xfrm>
              <a:off x="2306202" y="92597"/>
              <a:ext cx="9580999" cy="6599668"/>
              <a:chOff x="1773938" y="92597"/>
              <a:chExt cx="9580999" cy="6599668"/>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3938" y="92597"/>
                <a:ext cx="5636871" cy="6599668"/>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91148" y="535197"/>
                <a:ext cx="2563789" cy="3040517"/>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51194" y="3572632"/>
                <a:ext cx="2503743" cy="3040517"/>
              </a:xfrm>
              <a:prstGeom prst="rect">
                <a:avLst/>
              </a:prstGeom>
            </p:spPr>
          </p:pic>
        </p:grpSp>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994991" y="6043306"/>
              <a:ext cx="1868556" cy="569843"/>
            </a:xfrm>
            <a:prstGeom prst="rect">
              <a:avLst/>
            </a:prstGeom>
          </p:spPr>
        </p:pic>
      </p:grpSp>
    </p:spTree>
    <p:extLst>
      <p:ext uri="{BB962C8B-B14F-4D97-AF65-F5344CB8AC3E}">
        <p14:creationId xmlns:p14="http://schemas.microsoft.com/office/powerpoint/2010/main" val="157432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532" y="130628"/>
            <a:ext cx="10408920" cy="998357"/>
          </a:xfrm>
        </p:spPr>
        <p:txBody>
          <a:bodyPr/>
          <a:lstStyle/>
          <a:p>
            <a:r>
              <a:rPr lang="en-US" dirty="0"/>
              <a:t>North Zone Remediation</a:t>
            </a:r>
          </a:p>
        </p:txBody>
      </p:sp>
      <p:sp>
        <p:nvSpPr>
          <p:cNvPr id="7" name="Slide Number Placeholder 6"/>
          <p:cNvSpPr>
            <a:spLocks noGrp="1"/>
          </p:cNvSpPr>
          <p:nvPr>
            <p:ph type="sldNum" sz="quarter" idx="12"/>
          </p:nvPr>
        </p:nvSpPr>
        <p:spPr/>
        <p:txBody>
          <a:bodyPr/>
          <a:lstStyle/>
          <a:p>
            <a:pPr algn="r"/>
            <a:fld id="{AB6D2ECD-C9E7-412F-8C88-E537CE636236}" type="slidenum">
              <a:rPr lang="en-US" smtClean="0"/>
              <a:pPr algn="r"/>
              <a:t>4</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3953" y="386863"/>
            <a:ext cx="2110197" cy="2813597"/>
          </a:xfrm>
          <a:prstGeom prst="rect">
            <a:avLst/>
          </a:prstGeom>
          <a:effectLst>
            <a:outerShdw blurRad="50800" dist="38100" dir="2700000" algn="tl" rotWithShape="0">
              <a:prstClr val="black">
                <a:alpha val="40000"/>
              </a:prstClr>
            </a:outerShdw>
          </a:effectLst>
        </p:spPr>
      </p:pic>
      <p:sp>
        <p:nvSpPr>
          <p:cNvPr id="11" name="Rectangle 10"/>
          <p:cNvSpPr/>
          <p:nvPr/>
        </p:nvSpPr>
        <p:spPr>
          <a:xfrm>
            <a:off x="7581900" y="3230659"/>
            <a:ext cx="4357551" cy="646331"/>
          </a:xfrm>
          <a:prstGeom prst="rect">
            <a:avLst/>
          </a:prstGeom>
        </p:spPr>
        <p:txBody>
          <a:bodyPr wrap="square">
            <a:spAutoFit/>
          </a:bodyPr>
          <a:lstStyle/>
          <a:p>
            <a:pPr algn="ctr"/>
            <a:r>
              <a:rPr lang="en-US" b="1" dirty="0"/>
              <a:t>Operational Compliance with State Permits</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23353" y="3843318"/>
            <a:ext cx="2627667" cy="1970750"/>
          </a:xfrm>
          <a:prstGeom prst="rect">
            <a:avLst/>
          </a:prstGeom>
          <a:effectLst>
            <a:outerShdw blurRad="50800" dist="38100" dir="2700000" algn="tl" rotWithShape="0">
              <a:prstClr val="black">
                <a:alpha val="40000"/>
              </a:prstClr>
            </a:outerShdw>
          </a:effectLst>
        </p:spPr>
      </p:pic>
      <p:sp>
        <p:nvSpPr>
          <p:cNvPr id="13" name="Rectangle 12"/>
          <p:cNvSpPr/>
          <p:nvPr/>
        </p:nvSpPr>
        <p:spPr>
          <a:xfrm>
            <a:off x="4423353" y="5814068"/>
            <a:ext cx="2740280" cy="923330"/>
          </a:xfrm>
          <a:prstGeom prst="rect">
            <a:avLst/>
          </a:prstGeom>
        </p:spPr>
        <p:txBody>
          <a:bodyPr wrap="square">
            <a:spAutoFit/>
          </a:bodyPr>
          <a:lstStyle/>
          <a:p>
            <a:pPr algn="ctr"/>
            <a:r>
              <a:rPr lang="en-US" b="1" dirty="0"/>
              <a:t>Demolition and Soil Management</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99015" y="4153989"/>
            <a:ext cx="2485323" cy="1863992"/>
          </a:xfrm>
          <a:prstGeom prst="rect">
            <a:avLst/>
          </a:prstGeom>
          <a:effectLst>
            <a:outerShdw blurRad="50800" dist="38100" dir="2700000" algn="tl" rotWithShape="0">
              <a:prstClr val="black">
                <a:alpha val="40000"/>
              </a:prstClr>
            </a:outerShdw>
          </a:effectLst>
        </p:spPr>
      </p:pic>
      <p:sp>
        <p:nvSpPr>
          <p:cNvPr id="15" name="Rectangle 14"/>
          <p:cNvSpPr/>
          <p:nvPr/>
        </p:nvSpPr>
        <p:spPr>
          <a:xfrm>
            <a:off x="1171536" y="6017981"/>
            <a:ext cx="2740280" cy="646331"/>
          </a:xfrm>
          <a:prstGeom prst="rect">
            <a:avLst/>
          </a:prstGeom>
        </p:spPr>
        <p:txBody>
          <a:bodyPr wrap="square">
            <a:spAutoFit/>
          </a:bodyPr>
          <a:lstStyle/>
          <a:p>
            <a:pPr algn="ctr"/>
            <a:r>
              <a:rPr lang="en-US" b="1" dirty="0"/>
              <a:t>Source Assessment</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sp>
        <p:nvSpPr>
          <p:cNvPr id="17" name="Rectangle 16"/>
          <p:cNvSpPr/>
          <p:nvPr/>
        </p:nvSpPr>
        <p:spPr>
          <a:xfrm>
            <a:off x="4423353" y="3113874"/>
            <a:ext cx="2740280" cy="646331"/>
          </a:xfrm>
          <a:prstGeom prst="rect">
            <a:avLst/>
          </a:prstGeom>
        </p:spPr>
        <p:txBody>
          <a:bodyPr wrap="square">
            <a:spAutoFit/>
          </a:bodyPr>
          <a:lstStyle/>
          <a:p>
            <a:pPr algn="ctr"/>
            <a:r>
              <a:rPr lang="en-US" b="1" dirty="0"/>
              <a:t>Excavation &amp; Removal</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14478" y="968865"/>
            <a:ext cx="2695542" cy="2021657"/>
          </a:xfrm>
          <a:prstGeom prst="rect">
            <a:avLst/>
          </a:prstGeom>
          <a:effectLst>
            <a:outerShdw blurRad="50800" dist="38100" dir="2700000" algn="tl" rotWithShape="0">
              <a:prstClr val="black">
                <a:alpha val="40000"/>
              </a:prstClr>
            </a:outerShdw>
          </a:effectLst>
        </p:spPr>
      </p:pic>
      <p:sp>
        <p:nvSpPr>
          <p:cNvPr id="20" name="Rectangle 19"/>
          <p:cNvSpPr/>
          <p:nvPr/>
        </p:nvSpPr>
        <p:spPr>
          <a:xfrm>
            <a:off x="1171536" y="3007875"/>
            <a:ext cx="2740280" cy="923330"/>
          </a:xfrm>
          <a:prstGeom prst="rect">
            <a:avLst/>
          </a:prstGeom>
        </p:spPr>
        <p:txBody>
          <a:bodyPr wrap="square">
            <a:spAutoFit/>
          </a:bodyPr>
          <a:lstStyle/>
          <a:p>
            <a:pPr algn="ctr"/>
            <a:r>
              <a:rPr lang="en-US" b="1" dirty="0"/>
              <a:t>Consolidate, Cap, and Monitor</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pic>
        <p:nvPicPr>
          <p:cNvPr id="1026" name="Picture 2" descr="U:\CERCLA\DBACON\PICTURES\KUC Site Photos\UDOT Hwy 201 Expansion Near Smelter\Site Inspection 072209\IMG_1652.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23353" y="933703"/>
            <a:ext cx="2789081" cy="2091979"/>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41572" y="3817697"/>
            <a:ext cx="2694958" cy="2021219"/>
          </a:xfrm>
          <a:prstGeom prst="rect">
            <a:avLst/>
          </a:prstGeom>
        </p:spPr>
      </p:pic>
      <p:sp>
        <p:nvSpPr>
          <p:cNvPr id="16" name="Rectangle 15"/>
          <p:cNvSpPr/>
          <p:nvPr/>
        </p:nvSpPr>
        <p:spPr>
          <a:xfrm>
            <a:off x="7941572" y="5818683"/>
            <a:ext cx="2694958" cy="923330"/>
          </a:xfrm>
          <a:prstGeom prst="rect">
            <a:avLst/>
          </a:prstGeom>
        </p:spPr>
        <p:txBody>
          <a:bodyPr wrap="square">
            <a:spAutoFit/>
          </a:bodyPr>
          <a:lstStyle/>
          <a:p>
            <a:pPr algn="ctr"/>
            <a:r>
              <a:rPr lang="en-US" b="1" dirty="0"/>
              <a:t>Source Control - Habitat Management</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spTree>
    <p:extLst>
      <p:ext uri="{BB962C8B-B14F-4D97-AF65-F5344CB8AC3E}">
        <p14:creationId xmlns:p14="http://schemas.microsoft.com/office/powerpoint/2010/main" val="270784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79" y="103869"/>
            <a:ext cx="10408920" cy="928098"/>
          </a:xfrm>
        </p:spPr>
        <p:txBody>
          <a:bodyPr/>
          <a:lstStyle/>
          <a:p>
            <a:r>
              <a:rPr lang="en-US" dirty="0"/>
              <a:t>North Zone Remediation Success</a:t>
            </a:r>
          </a:p>
        </p:txBody>
      </p:sp>
      <p:sp>
        <p:nvSpPr>
          <p:cNvPr id="4" name="Slide Number Placeholder 3"/>
          <p:cNvSpPr>
            <a:spLocks noGrp="1"/>
          </p:cNvSpPr>
          <p:nvPr>
            <p:ph type="sldNum" sz="quarter" idx="12"/>
          </p:nvPr>
        </p:nvSpPr>
        <p:spPr/>
        <p:txBody>
          <a:bodyPr/>
          <a:lstStyle/>
          <a:p>
            <a:pPr algn="r"/>
            <a:fld id="{AB6D2ECD-C9E7-412F-8C88-E537CE636236}" type="slidenum">
              <a:rPr lang="en-US" smtClean="0"/>
              <a:pPr algn="r"/>
              <a:t>5</a:t>
            </a:fld>
            <a:endParaRPr lang="en-US" dirty="0"/>
          </a:p>
        </p:txBody>
      </p:sp>
      <p:sp>
        <p:nvSpPr>
          <p:cNvPr id="11" name="Rectangle 10"/>
          <p:cNvSpPr/>
          <p:nvPr/>
        </p:nvSpPr>
        <p:spPr>
          <a:xfrm>
            <a:off x="913551" y="5894996"/>
            <a:ext cx="3250503" cy="923330"/>
          </a:xfrm>
          <a:prstGeom prst="rect">
            <a:avLst/>
          </a:prstGeom>
        </p:spPr>
        <p:txBody>
          <a:bodyPr wrap="square">
            <a:spAutoFit/>
          </a:bodyPr>
          <a:lstStyle/>
          <a:p>
            <a:pPr algn="ctr"/>
            <a:r>
              <a:rPr lang="en-US" b="1" dirty="0"/>
              <a:t>Revitalization of wetlands in the North Zone</a:t>
            </a:r>
            <a:r>
              <a:rPr lang="en-US" i="1" dirty="0"/>
              <a:t> </a:t>
            </a:r>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Rio Tinto Kennecott</a:t>
            </a:r>
            <a:r>
              <a:rPr lang="en-US" i="1" dirty="0"/>
              <a:t>)</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898" y="3200400"/>
            <a:ext cx="3611810" cy="2708858"/>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7652" y="939326"/>
            <a:ext cx="3659200" cy="27444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21038" y="3200401"/>
            <a:ext cx="3611810" cy="2708858"/>
          </a:xfrm>
          <a:prstGeom prst="rect">
            <a:avLst/>
          </a:prstGeom>
          <a:effectLst>
            <a:outerShdw blurRad="50800" dist="38100" dir="2700000" algn="tl" rotWithShape="0">
              <a:prstClr val="black">
                <a:alpha val="40000"/>
              </a:prstClr>
            </a:outerShdw>
          </a:effectLst>
        </p:spPr>
      </p:pic>
      <p:sp>
        <p:nvSpPr>
          <p:cNvPr id="21" name="Rectangle 20"/>
          <p:cNvSpPr/>
          <p:nvPr/>
        </p:nvSpPr>
        <p:spPr>
          <a:xfrm>
            <a:off x="4732000" y="3703460"/>
            <a:ext cx="3250503" cy="646331"/>
          </a:xfrm>
          <a:prstGeom prst="rect">
            <a:avLst/>
          </a:prstGeom>
        </p:spPr>
        <p:txBody>
          <a:bodyPr wrap="square">
            <a:spAutoFit/>
          </a:bodyPr>
          <a:lstStyle/>
          <a:p>
            <a:pPr algn="ctr"/>
            <a:r>
              <a:rPr lang="en-US" b="1" dirty="0"/>
              <a:t>Preservation of Habitat</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sp>
        <p:nvSpPr>
          <p:cNvPr id="22" name="Rectangle 21"/>
          <p:cNvSpPr/>
          <p:nvPr/>
        </p:nvSpPr>
        <p:spPr>
          <a:xfrm>
            <a:off x="8501691" y="5909259"/>
            <a:ext cx="3250503" cy="646331"/>
          </a:xfrm>
          <a:prstGeom prst="rect">
            <a:avLst/>
          </a:prstGeom>
        </p:spPr>
        <p:txBody>
          <a:bodyPr wrap="square">
            <a:spAutoFit/>
          </a:bodyPr>
          <a:lstStyle/>
          <a:p>
            <a:pPr algn="ctr"/>
            <a:r>
              <a:rPr lang="en-US" b="1" dirty="0"/>
              <a:t>Revitalization of Range Habitat</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spTree>
    <p:extLst>
      <p:ext uri="{BB962C8B-B14F-4D97-AF65-F5344CB8AC3E}">
        <p14:creationId xmlns:p14="http://schemas.microsoft.com/office/powerpoint/2010/main" val="427949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180617"/>
            <a:ext cx="10408920" cy="929726"/>
          </a:xfrm>
        </p:spPr>
        <p:txBody>
          <a:bodyPr/>
          <a:lstStyle/>
          <a:p>
            <a:r>
              <a:rPr lang="en-US" dirty="0"/>
              <a:t>Kennecott South Zone Overview</a:t>
            </a:r>
          </a:p>
        </p:txBody>
      </p:sp>
      <p:sp>
        <p:nvSpPr>
          <p:cNvPr id="3" name="Slide Number Placeholder 2"/>
          <p:cNvSpPr>
            <a:spLocks noGrp="1"/>
          </p:cNvSpPr>
          <p:nvPr>
            <p:ph type="sldNum" sz="quarter" idx="12"/>
          </p:nvPr>
        </p:nvSpPr>
        <p:spPr/>
        <p:txBody>
          <a:bodyPr/>
          <a:lstStyle/>
          <a:p>
            <a:pPr algn="r"/>
            <a:fld id="{AB6D2ECD-C9E7-412F-8C88-E537CE636236}" type="slidenum">
              <a:rPr lang="en-US" smtClean="0"/>
              <a:pPr algn="r"/>
              <a:t>6</a:t>
            </a:fld>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9877" y="961379"/>
            <a:ext cx="8428790" cy="5807811"/>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25707" y="6165418"/>
            <a:ext cx="3005980" cy="484376"/>
          </a:xfrm>
          <a:prstGeom prst="rect">
            <a:avLst/>
          </a:prstGeom>
        </p:spPr>
      </p:pic>
      <p:grpSp>
        <p:nvGrpSpPr>
          <p:cNvPr id="18" name="Group 17"/>
          <p:cNvGrpSpPr/>
          <p:nvPr/>
        </p:nvGrpSpPr>
        <p:grpSpPr>
          <a:xfrm>
            <a:off x="9507272" y="542329"/>
            <a:ext cx="2151328" cy="6239365"/>
            <a:chOff x="9472349" y="76774"/>
            <a:chExt cx="2301378" cy="6674546"/>
          </a:xfrm>
        </p:grpSpPr>
        <p:grpSp>
          <p:nvGrpSpPr>
            <p:cNvPr id="19" name="Group 18"/>
            <p:cNvGrpSpPr/>
            <p:nvPr/>
          </p:nvGrpSpPr>
          <p:grpSpPr>
            <a:xfrm>
              <a:off x="9472349" y="76774"/>
              <a:ext cx="2301378" cy="6674546"/>
              <a:chOff x="9472349" y="183454"/>
              <a:chExt cx="2301378" cy="6674546"/>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02829" y="183454"/>
                <a:ext cx="2270898" cy="3297384"/>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472349" y="3931920"/>
                <a:ext cx="2082935" cy="2926080"/>
              </a:xfrm>
              <a:prstGeom prst="rect">
                <a:avLst/>
              </a:prstGeom>
            </p:spPr>
          </p:pic>
        </p:grpSp>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555342" y="3383280"/>
              <a:ext cx="1889898" cy="414483"/>
            </a:xfrm>
            <a:prstGeom prst="rect">
              <a:avLst/>
            </a:prstGeom>
          </p:spPr>
        </p:pic>
      </p:grpSp>
    </p:spTree>
    <p:extLst>
      <p:ext uri="{BB962C8B-B14F-4D97-AF65-F5344CB8AC3E}">
        <p14:creationId xmlns:p14="http://schemas.microsoft.com/office/powerpoint/2010/main" val="114091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022" y="195309"/>
            <a:ext cx="10907486" cy="836658"/>
          </a:xfrm>
        </p:spPr>
        <p:txBody>
          <a:bodyPr>
            <a:normAutofit fontScale="90000"/>
          </a:bodyPr>
          <a:lstStyle/>
          <a:p>
            <a:r>
              <a:rPr lang="en-US" dirty="0"/>
              <a:t>South Zone Remediation – General Solids Strategies</a:t>
            </a:r>
          </a:p>
        </p:txBody>
      </p:sp>
      <p:sp>
        <p:nvSpPr>
          <p:cNvPr id="3" name="Content Placeholder 2"/>
          <p:cNvSpPr>
            <a:spLocks noGrp="1"/>
          </p:cNvSpPr>
          <p:nvPr>
            <p:ph idx="1"/>
          </p:nvPr>
        </p:nvSpPr>
        <p:spPr>
          <a:xfrm>
            <a:off x="838200" y="1420676"/>
            <a:ext cx="3981994" cy="3778341"/>
          </a:xfrm>
        </p:spPr>
        <p:txBody>
          <a:bodyPr>
            <a:normAutofit lnSpcReduction="10000"/>
          </a:bodyPr>
          <a:lstStyle/>
          <a:p>
            <a:r>
              <a:rPr lang="en-US" dirty="0"/>
              <a:t>Excavation and Removal</a:t>
            </a:r>
          </a:p>
          <a:p>
            <a:pPr>
              <a:buNone/>
            </a:pPr>
            <a:endParaRPr lang="en-US" dirty="0"/>
          </a:p>
          <a:p>
            <a:r>
              <a:rPr lang="en-US" dirty="0"/>
              <a:t>Capping</a:t>
            </a:r>
          </a:p>
          <a:p>
            <a:pPr>
              <a:buNone/>
            </a:pPr>
            <a:endParaRPr lang="en-US" dirty="0"/>
          </a:p>
          <a:p>
            <a:r>
              <a:rPr lang="en-US" dirty="0"/>
              <a:t>Re-grading / Land Contouring</a:t>
            </a:r>
          </a:p>
          <a:p>
            <a:pPr>
              <a:buNone/>
            </a:pPr>
            <a:endParaRPr lang="en-US" dirty="0"/>
          </a:p>
          <a:p>
            <a:r>
              <a:rPr lang="en-US" dirty="0"/>
              <a:t>Institutional Controls</a:t>
            </a:r>
          </a:p>
        </p:txBody>
      </p:sp>
      <p:sp>
        <p:nvSpPr>
          <p:cNvPr id="5" name="Slide Number Placeholder 4"/>
          <p:cNvSpPr>
            <a:spLocks noGrp="1"/>
          </p:cNvSpPr>
          <p:nvPr>
            <p:ph type="sldNum" sz="quarter" idx="12"/>
          </p:nvPr>
        </p:nvSpPr>
        <p:spPr/>
        <p:txBody>
          <a:bodyPr/>
          <a:lstStyle/>
          <a:p>
            <a:pPr algn="r"/>
            <a:fld id="{AB6D2ECD-C9E7-412F-8C88-E537CE636236}" type="slidenum">
              <a:rPr lang="en-US" smtClean="0"/>
              <a:pPr algn="r"/>
              <a:t>7</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56593" y="979714"/>
            <a:ext cx="3269203" cy="2207623"/>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32020" y="1009106"/>
            <a:ext cx="3320142" cy="2191294"/>
          </a:xfrm>
          <a:prstGeom prst="rect">
            <a:avLst/>
          </a:prstGeom>
          <a:effectLst>
            <a:outerShdw blurRad="50800" dist="38100" dir="2700000" algn="tl" rotWithShape="0">
              <a:prstClr val="black">
                <a:alpha val="40000"/>
              </a:prstClr>
            </a:outerShdw>
          </a:effectLst>
        </p:spPr>
      </p:pic>
      <p:sp>
        <p:nvSpPr>
          <p:cNvPr id="13" name="Rectangle 12"/>
          <p:cNvSpPr/>
          <p:nvPr/>
        </p:nvSpPr>
        <p:spPr>
          <a:xfrm>
            <a:off x="4715691" y="3220134"/>
            <a:ext cx="6779623" cy="369332"/>
          </a:xfrm>
          <a:prstGeom prst="rect">
            <a:avLst/>
          </a:prstGeom>
        </p:spPr>
        <p:txBody>
          <a:bodyPr wrap="square">
            <a:spAutoFit/>
          </a:bodyPr>
          <a:lstStyle/>
          <a:p>
            <a:pPr algn="ctr"/>
            <a:r>
              <a:rPr lang="en-US" b="1" dirty="0"/>
              <a:t>Bingham Creek Removal Action, 1995-1997 </a:t>
            </a: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RTKC</a:t>
            </a:r>
            <a:r>
              <a:rPr lang="en-US" i="1" dirty="0"/>
              <a:t>)</a:t>
            </a:r>
            <a:endParaRPr lang="en-US" dirty="0"/>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89115" y="3670664"/>
            <a:ext cx="3236804" cy="199861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28910" y="3670664"/>
            <a:ext cx="3321427" cy="2050867"/>
          </a:xfrm>
          <a:prstGeom prst="rect">
            <a:avLst/>
          </a:prstGeom>
          <a:effectLst>
            <a:outerShdw blurRad="50800" dist="38100" dir="2700000" algn="tl" rotWithShape="0">
              <a:prstClr val="black">
                <a:alpha val="40000"/>
              </a:prstClr>
            </a:outerShdw>
          </a:effectLst>
        </p:spPr>
      </p:pic>
      <p:sp>
        <p:nvSpPr>
          <p:cNvPr id="16" name="Rectangle 15"/>
          <p:cNvSpPr/>
          <p:nvPr/>
        </p:nvSpPr>
        <p:spPr>
          <a:xfrm>
            <a:off x="4611189" y="5809846"/>
            <a:ext cx="6949440" cy="369332"/>
          </a:xfrm>
          <a:prstGeom prst="rect">
            <a:avLst/>
          </a:prstGeom>
        </p:spPr>
        <p:txBody>
          <a:bodyPr wrap="square">
            <a:spAutoFit/>
          </a:bodyPr>
          <a:lstStyle/>
          <a:p>
            <a:pPr algn="ctr"/>
            <a:r>
              <a:rPr lang="en-US" b="1" dirty="0"/>
              <a:t>Lark Tailings Reclamation Action, 1995 – 1997 </a:t>
            </a: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RTKC</a:t>
            </a:r>
            <a:r>
              <a:rPr lang="en-US" i="1" dirty="0"/>
              <a:t>)</a:t>
            </a:r>
            <a:endParaRPr lang="en-US" dirty="0"/>
          </a:p>
        </p:txBody>
      </p:sp>
    </p:spTree>
    <p:extLst>
      <p:ext uri="{BB962C8B-B14F-4D97-AF65-F5344CB8AC3E}">
        <p14:creationId xmlns:p14="http://schemas.microsoft.com/office/powerpoint/2010/main" val="286782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024" y="169182"/>
            <a:ext cx="11025051" cy="1325563"/>
          </a:xfrm>
        </p:spPr>
        <p:txBody>
          <a:bodyPr/>
          <a:lstStyle/>
          <a:p>
            <a:r>
              <a:rPr lang="en-US" dirty="0"/>
              <a:t>South Zone Remediation – General Groundwater Strategies</a:t>
            </a:r>
          </a:p>
        </p:txBody>
      </p:sp>
      <p:sp>
        <p:nvSpPr>
          <p:cNvPr id="7" name="Slide Number Placeholder 6"/>
          <p:cNvSpPr>
            <a:spLocks noGrp="1"/>
          </p:cNvSpPr>
          <p:nvPr>
            <p:ph type="sldNum" sz="quarter" idx="12"/>
          </p:nvPr>
        </p:nvSpPr>
        <p:spPr/>
        <p:txBody>
          <a:bodyPr/>
          <a:lstStyle/>
          <a:p>
            <a:pPr algn="r"/>
            <a:fld id="{AB6D2ECD-C9E7-412F-8C88-E537CE636236}" type="slidenum">
              <a:rPr lang="en-US" smtClean="0"/>
              <a:pPr algn="r"/>
              <a:t>8</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0516" y="1504948"/>
            <a:ext cx="3446052" cy="2584539"/>
          </a:xfrm>
          <a:prstGeom prst="rect">
            <a:avLst/>
          </a:prstGeom>
          <a:effectLst>
            <a:outerShdw blurRad="50800" dist="38100" dir="2700000" algn="tl" rotWithShape="0">
              <a:prstClr val="black">
                <a:alpha val="40000"/>
              </a:prstClr>
            </a:outerShdw>
          </a:effectLst>
        </p:spPr>
      </p:pic>
      <p:sp>
        <p:nvSpPr>
          <p:cNvPr id="15" name="Rectangle 14"/>
          <p:cNvSpPr/>
          <p:nvPr/>
        </p:nvSpPr>
        <p:spPr>
          <a:xfrm>
            <a:off x="4422673" y="4122626"/>
            <a:ext cx="3941738" cy="646331"/>
          </a:xfrm>
          <a:prstGeom prst="rect">
            <a:avLst/>
          </a:prstGeom>
        </p:spPr>
        <p:txBody>
          <a:bodyPr wrap="square">
            <a:spAutoFit/>
          </a:bodyPr>
          <a:lstStyle/>
          <a:p>
            <a:pPr algn="ctr"/>
            <a:r>
              <a:rPr lang="en-US" b="1" dirty="0"/>
              <a:t>Reverse Osmosis Treatment System</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64411" y="3371848"/>
            <a:ext cx="3321047" cy="2490785"/>
          </a:xfrm>
          <a:prstGeom prst="rect">
            <a:avLst/>
          </a:prstGeom>
        </p:spPr>
      </p:pic>
      <p:sp>
        <p:nvSpPr>
          <p:cNvPr id="9" name="Rectangle 8"/>
          <p:cNvSpPr/>
          <p:nvPr/>
        </p:nvSpPr>
        <p:spPr>
          <a:xfrm>
            <a:off x="8054066" y="6061287"/>
            <a:ext cx="3941738" cy="646331"/>
          </a:xfrm>
          <a:prstGeom prst="rect">
            <a:avLst/>
          </a:prstGeom>
        </p:spPr>
        <p:txBody>
          <a:bodyPr wrap="square">
            <a:spAutoFit/>
          </a:bodyPr>
          <a:lstStyle/>
          <a:p>
            <a:pPr algn="ctr"/>
            <a:r>
              <a:rPr lang="en-US" b="1" dirty="0"/>
              <a:t>Management of Extracted Core Waters</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1773" y="3371850"/>
            <a:ext cx="3390900" cy="2351211"/>
          </a:xfrm>
          <a:prstGeom prst="rect">
            <a:avLst/>
          </a:prstGeom>
        </p:spPr>
      </p:pic>
      <p:sp>
        <p:nvSpPr>
          <p:cNvPr id="10" name="Rectangle 9"/>
          <p:cNvSpPr/>
          <p:nvPr/>
        </p:nvSpPr>
        <p:spPr>
          <a:xfrm>
            <a:off x="756354" y="5862635"/>
            <a:ext cx="3941738" cy="923330"/>
          </a:xfrm>
          <a:prstGeom prst="rect">
            <a:avLst/>
          </a:prstGeom>
        </p:spPr>
        <p:txBody>
          <a:bodyPr wrap="square">
            <a:spAutoFit/>
          </a:bodyPr>
          <a:lstStyle/>
          <a:p>
            <a:pPr algn="ctr"/>
            <a:r>
              <a:rPr lang="en-US" b="1" dirty="0"/>
              <a:t>Source Control Measures – Collection System Cut-off walls</a:t>
            </a:r>
            <a:endParaRPr lang="en-US" i="1" dirty="0"/>
          </a:p>
          <a:p>
            <a:pPr algn="ctr"/>
            <a:r>
              <a:rPr lang="en-US" i="1" dirty="0"/>
              <a:t>(Source: </a:t>
            </a:r>
            <a:r>
              <a:rPr lang="en-US" i="1" dirty="0">
                <a:latin typeface="Calibri" panose="020F0502020204030204" pitchFamily="34" charset="0"/>
                <a:ea typeface="Calibri" panose="020F0502020204030204" pitchFamily="34" charset="0"/>
                <a:cs typeface="Times New Roman" panose="02020603050405020304" pitchFamily="18" charset="0"/>
              </a:rPr>
              <a:t>UDEQ</a:t>
            </a:r>
            <a:r>
              <a:rPr lang="en-US" i="1" dirty="0"/>
              <a:t>)</a:t>
            </a:r>
            <a:endParaRPr lang="en-US" dirty="0"/>
          </a:p>
        </p:txBody>
      </p:sp>
    </p:spTree>
    <p:extLst>
      <p:ext uri="{BB962C8B-B14F-4D97-AF65-F5344CB8AC3E}">
        <p14:creationId xmlns:p14="http://schemas.microsoft.com/office/powerpoint/2010/main" val="98254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36468" y="195308"/>
            <a:ext cx="10408920" cy="915035"/>
          </a:xfrm>
        </p:spPr>
        <p:txBody>
          <a:bodyPr/>
          <a:lstStyle/>
          <a:p>
            <a:r>
              <a:rPr lang="en-US" dirty="0"/>
              <a:t>Daybreak – Master Planned Community</a:t>
            </a:r>
          </a:p>
        </p:txBody>
      </p:sp>
      <p:sp>
        <p:nvSpPr>
          <p:cNvPr id="3" name="Slide Number Placeholder 2"/>
          <p:cNvSpPr>
            <a:spLocks noGrp="1"/>
          </p:cNvSpPr>
          <p:nvPr>
            <p:ph type="sldNum" sz="quarter" idx="12"/>
          </p:nvPr>
        </p:nvSpPr>
        <p:spPr>
          <a:xfrm>
            <a:off x="10991769" y="6156157"/>
            <a:ext cx="1081041" cy="457199"/>
          </a:xfrm>
        </p:spPr>
        <p:txBody>
          <a:bodyPr/>
          <a:lstStyle/>
          <a:p>
            <a:fld id="{AB6D2ECD-C9E7-412F-8C88-E537CE636236}" type="slidenum">
              <a:rPr lang="en-US" smtClean="0"/>
              <a:pPr/>
              <a:t>9</a:t>
            </a:fld>
            <a:endParaRPr lang="en-US" dirty="0"/>
          </a:p>
        </p:txBody>
      </p:sp>
      <p:grpSp>
        <p:nvGrpSpPr>
          <p:cNvPr id="2" name="Group 1"/>
          <p:cNvGrpSpPr/>
          <p:nvPr/>
        </p:nvGrpSpPr>
        <p:grpSpPr>
          <a:xfrm>
            <a:off x="1116595" y="1042738"/>
            <a:ext cx="10522955" cy="5624761"/>
            <a:chOff x="206642" y="176563"/>
            <a:chExt cx="12171386" cy="6504873"/>
          </a:xfrm>
        </p:grpSpPr>
        <p:grpSp>
          <p:nvGrpSpPr>
            <p:cNvPr id="7" name="Group 6"/>
            <p:cNvGrpSpPr/>
            <p:nvPr/>
          </p:nvGrpSpPr>
          <p:grpSpPr>
            <a:xfrm>
              <a:off x="10950315" y="187392"/>
              <a:ext cx="807931" cy="3664227"/>
              <a:chOff x="10918858" y="1057692"/>
              <a:chExt cx="466602" cy="211619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t="-6465"/>
              <a:stretch/>
            </p:blipFill>
            <p:spPr>
              <a:xfrm>
                <a:off x="10937146" y="1534915"/>
                <a:ext cx="438912" cy="537459"/>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46548" y="1057692"/>
                <a:ext cx="438912" cy="50482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t="-6594"/>
              <a:stretch/>
            </p:blipFill>
            <p:spPr>
              <a:xfrm>
                <a:off x="10936546" y="2072374"/>
                <a:ext cx="312610" cy="527489"/>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t="-33880"/>
              <a:stretch/>
            </p:blipFill>
            <p:spPr>
              <a:xfrm>
                <a:off x="10918858" y="2498024"/>
                <a:ext cx="418909" cy="675858"/>
              </a:xfrm>
              <a:prstGeom prst="rect">
                <a:avLst/>
              </a:prstGeom>
            </p:spPr>
          </p:pic>
        </p:grpSp>
        <p:grpSp>
          <p:nvGrpSpPr>
            <p:cNvPr id="13" name="Group 12"/>
            <p:cNvGrpSpPr/>
            <p:nvPr/>
          </p:nvGrpSpPr>
          <p:grpSpPr>
            <a:xfrm>
              <a:off x="206642" y="176563"/>
              <a:ext cx="10379609" cy="6504873"/>
              <a:chOff x="173984" y="187392"/>
              <a:chExt cx="10379609" cy="6504873"/>
            </a:xfrm>
          </p:grpSpPr>
          <p:grpSp>
            <p:nvGrpSpPr>
              <p:cNvPr id="14" name="Group 13"/>
              <p:cNvGrpSpPr/>
              <p:nvPr/>
            </p:nvGrpSpPr>
            <p:grpSpPr>
              <a:xfrm>
                <a:off x="173984" y="187392"/>
                <a:ext cx="10379609" cy="6504873"/>
                <a:chOff x="279835" y="917415"/>
                <a:chExt cx="9139502" cy="5727701"/>
              </a:xfrm>
              <a:effectLst>
                <a:outerShdw blurRad="50800" dist="38100" dir="2700000" algn="tl" rotWithShape="0">
                  <a:prstClr val="black">
                    <a:alpha val="40000"/>
                  </a:prstClr>
                </a:outerShdw>
              </a:effectLst>
            </p:grpSpPr>
            <p:pic>
              <p:nvPicPr>
                <p:cNvPr id="16" name="Picture 15"/>
                <p:cNvPicPr>
                  <a:picLocks noChangeAspect="1"/>
                </p:cNvPicPr>
                <p:nvPr/>
              </p:nvPicPr>
              <p:blipFill>
                <a:blip r:embed="rId7"/>
                <a:stretch>
                  <a:fillRect/>
                </a:stretch>
              </p:blipFill>
              <p:spPr>
                <a:xfrm>
                  <a:off x="279835" y="917415"/>
                  <a:ext cx="9139502" cy="5207001"/>
                </a:xfrm>
                <a:prstGeom prst="rect">
                  <a:avLst/>
                </a:prstGeom>
              </p:spPr>
            </p:pic>
            <p:pic>
              <p:nvPicPr>
                <p:cNvPr id="17" name="Picture 16"/>
                <p:cNvPicPr>
                  <a:picLocks noChangeAspect="1"/>
                </p:cNvPicPr>
                <p:nvPr/>
              </p:nvPicPr>
              <p:blipFill>
                <a:blip r:embed="rId8"/>
                <a:stretch>
                  <a:fillRect/>
                </a:stretch>
              </p:blipFill>
              <p:spPr>
                <a:xfrm>
                  <a:off x="279835" y="6124416"/>
                  <a:ext cx="9139502" cy="520700"/>
                </a:xfrm>
                <a:prstGeom prst="rect">
                  <a:avLst/>
                </a:prstGeom>
              </p:spPr>
            </p:pic>
          </p:grpSp>
          <p:sp>
            <p:nvSpPr>
              <p:cNvPr id="15" name="Freeform: Shape 22"/>
              <p:cNvSpPr/>
              <p:nvPr/>
            </p:nvSpPr>
            <p:spPr>
              <a:xfrm>
                <a:off x="4114800" y="3086166"/>
                <a:ext cx="2465556" cy="1252662"/>
              </a:xfrm>
              <a:custGeom>
                <a:avLst/>
                <a:gdLst>
                  <a:gd name="connsiteX0" fmla="*/ 0 w 5669280"/>
                  <a:gd name="connsiteY0" fmla="*/ 129540 h 2880360"/>
                  <a:gd name="connsiteX1" fmla="*/ 30480 w 5669280"/>
                  <a:gd name="connsiteY1" fmla="*/ 571500 h 2880360"/>
                  <a:gd name="connsiteX2" fmla="*/ 510540 w 5669280"/>
                  <a:gd name="connsiteY2" fmla="*/ 563880 h 2880360"/>
                  <a:gd name="connsiteX3" fmla="*/ 777240 w 5669280"/>
                  <a:gd name="connsiteY3" fmla="*/ 617220 h 2880360"/>
                  <a:gd name="connsiteX4" fmla="*/ 906780 w 5669280"/>
                  <a:gd name="connsiteY4" fmla="*/ 601980 h 2880360"/>
                  <a:gd name="connsiteX5" fmla="*/ 975360 w 5669280"/>
                  <a:gd name="connsiteY5" fmla="*/ 594360 h 2880360"/>
                  <a:gd name="connsiteX6" fmla="*/ 1074420 w 5669280"/>
                  <a:gd name="connsiteY6" fmla="*/ 754380 h 2880360"/>
                  <a:gd name="connsiteX7" fmla="*/ 1242060 w 5669280"/>
                  <a:gd name="connsiteY7" fmla="*/ 830580 h 2880360"/>
                  <a:gd name="connsiteX8" fmla="*/ 1234440 w 5669280"/>
                  <a:gd name="connsiteY8" fmla="*/ 1135380 h 2880360"/>
                  <a:gd name="connsiteX9" fmla="*/ 876300 w 5669280"/>
                  <a:gd name="connsiteY9" fmla="*/ 1143000 h 2880360"/>
                  <a:gd name="connsiteX10" fmla="*/ 640080 w 5669280"/>
                  <a:gd name="connsiteY10" fmla="*/ 1257300 h 2880360"/>
                  <a:gd name="connsiteX11" fmla="*/ 99060 w 5669280"/>
                  <a:gd name="connsiteY11" fmla="*/ 1257300 h 2880360"/>
                  <a:gd name="connsiteX12" fmla="*/ 38100 w 5669280"/>
                  <a:gd name="connsiteY12" fmla="*/ 1470660 h 2880360"/>
                  <a:gd name="connsiteX13" fmla="*/ 38100 w 5669280"/>
                  <a:gd name="connsiteY13" fmla="*/ 2186940 h 2880360"/>
                  <a:gd name="connsiteX14" fmla="*/ 381000 w 5669280"/>
                  <a:gd name="connsiteY14" fmla="*/ 2194560 h 2880360"/>
                  <a:gd name="connsiteX15" fmla="*/ 388620 w 5669280"/>
                  <a:gd name="connsiteY15" fmla="*/ 2865120 h 2880360"/>
                  <a:gd name="connsiteX16" fmla="*/ 2194560 w 5669280"/>
                  <a:gd name="connsiteY16" fmla="*/ 2880360 h 2880360"/>
                  <a:gd name="connsiteX17" fmla="*/ 2179320 w 5669280"/>
                  <a:gd name="connsiteY17" fmla="*/ 2697480 h 2880360"/>
                  <a:gd name="connsiteX18" fmla="*/ 2179320 w 5669280"/>
                  <a:gd name="connsiteY18" fmla="*/ 2255520 h 2880360"/>
                  <a:gd name="connsiteX19" fmla="*/ 2781300 w 5669280"/>
                  <a:gd name="connsiteY19" fmla="*/ 2255520 h 2880360"/>
                  <a:gd name="connsiteX20" fmla="*/ 2788920 w 5669280"/>
                  <a:gd name="connsiteY20" fmla="*/ 2872740 h 2880360"/>
                  <a:gd name="connsiteX21" fmla="*/ 4846320 w 5669280"/>
                  <a:gd name="connsiteY21" fmla="*/ 2880360 h 2880360"/>
                  <a:gd name="connsiteX22" fmla="*/ 4853940 w 5669280"/>
                  <a:gd name="connsiteY22" fmla="*/ 2202180 h 2880360"/>
                  <a:gd name="connsiteX23" fmla="*/ 5273040 w 5669280"/>
                  <a:gd name="connsiteY23" fmla="*/ 2202180 h 2880360"/>
                  <a:gd name="connsiteX24" fmla="*/ 5387340 w 5669280"/>
                  <a:gd name="connsiteY24" fmla="*/ 2225040 h 2880360"/>
                  <a:gd name="connsiteX25" fmla="*/ 5600700 w 5669280"/>
                  <a:gd name="connsiteY25" fmla="*/ 2217420 h 2880360"/>
                  <a:gd name="connsiteX26" fmla="*/ 5669280 w 5669280"/>
                  <a:gd name="connsiteY26" fmla="*/ 2255520 h 2880360"/>
                  <a:gd name="connsiteX27" fmla="*/ 5669280 w 5669280"/>
                  <a:gd name="connsiteY27" fmla="*/ 2133600 h 2880360"/>
                  <a:gd name="connsiteX28" fmla="*/ 5615940 w 5669280"/>
                  <a:gd name="connsiteY28" fmla="*/ 2156460 h 2880360"/>
                  <a:gd name="connsiteX29" fmla="*/ 5433060 w 5669280"/>
                  <a:gd name="connsiteY29" fmla="*/ 2141220 h 2880360"/>
                  <a:gd name="connsiteX30" fmla="*/ 5196840 w 5669280"/>
                  <a:gd name="connsiteY30" fmla="*/ 2065020 h 2880360"/>
                  <a:gd name="connsiteX31" fmla="*/ 5196840 w 5669280"/>
                  <a:gd name="connsiteY31" fmla="*/ 1836420 h 2880360"/>
                  <a:gd name="connsiteX32" fmla="*/ 5532120 w 5669280"/>
                  <a:gd name="connsiteY32" fmla="*/ 1836420 h 2880360"/>
                  <a:gd name="connsiteX33" fmla="*/ 5532120 w 5669280"/>
                  <a:gd name="connsiteY33" fmla="*/ 1242060 h 2880360"/>
                  <a:gd name="connsiteX34" fmla="*/ 4907280 w 5669280"/>
                  <a:gd name="connsiteY34" fmla="*/ 121920 h 2880360"/>
                  <a:gd name="connsiteX35" fmla="*/ 2674620 w 5669280"/>
                  <a:gd name="connsiteY35" fmla="*/ 129540 h 2880360"/>
                  <a:gd name="connsiteX36" fmla="*/ 2667000 w 5669280"/>
                  <a:gd name="connsiteY36" fmla="*/ 0 h 2880360"/>
                  <a:gd name="connsiteX37" fmla="*/ 2606040 w 5669280"/>
                  <a:gd name="connsiteY37" fmla="*/ 7620 h 2880360"/>
                  <a:gd name="connsiteX38" fmla="*/ 2598420 w 5669280"/>
                  <a:gd name="connsiteY38" fmla="*/ 129540 h 2880360"/>
                  <a:gd name="connsiteX39" fmla="*/ 0 w 5669280"/>
                  <a:gd name="connsiteY39" fmla="*/ 129540 h 288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69280" h="2880360">
                    <a:moveTo>
                      <a:pt x="0" y="129540"/>
                    </a:moveTo>
                    <a:lnTo>
                      <a:pt x="30480" y="571500"/>
                    </a:lnTo>
                    <a:lnTo>
                      <a:pt x="510540" y="563880"/>
                    </a:lnTo>
                    <a:lnTo>
                      <a:pt x="777240" y="617220"/>
                    </a:lnTo>
                    <a:lnTo>
                      <a:pt x="906780" y="601980"/>
                    </a:lnTo>
                    <a:lnTo>
                      <a:pt x="975360" y="594360"/>
                    </a:lnTo>
                    <a:lnTo>
                      <a:pt x="1074420" y="754380"/>
                    </a:lnTo>
                    <a:lnTo>
                      <a:pt x="1242060" y="830580"/>
                    </a:lnTo>
                    <a:lnTo>
                      <a:pt x="1234440" y="1135380"/>
                    </a:lnTo>
                    <a:lnTo>
                      <a:pt x="876300" y="1143000"/>
                    </a:lnTo>
                    <a:lnTo>
                      <a:pt x="640080" y="1257300"/>
                    </a:lnTo>
                    <a:lnTo>
                      <a:pt x="99060" y="1257300"/>
                    </a:lnTo>
                    <a:lnTo>
                      <a:pt x="38100" y="1470660"/>
                    </a:lnTo>
                    <a:lnTo>
                      <a:pt x="38100" y="2186940"/>
                    </a:lnTo>
                    <a:lnTo>
                      <a:pt x="381000" y="2194560"/>
                    </a:lnTo>
                    <a:lnTo>
                      <a:pt x="388620" y="2865120"/>
                    </a:lnTo>
                    <a:lnTo>
                      <a:pt x="2194560" y="2880360"/>
                    </a:lnTo>
                    <a:lnTo>
                      <a:pt x="2179320" y="2697480"/>
                    </a:lnTo>
                    <a:lnTo>
                      <a:pt x="2179320" y="2255520"/>
                    </a:lnTo>
                    <a:lnTo>
                      <a:pt x="2781300" y="2255520"/>
                    </a:lnTo>
                    <a:lnTo>
                      <a:pt x="2788920" y="2872740"/>
                    </a:lnTo>
                    <a:lnTo>
                      <a:pt x="4846320" y="2880360"/>
                    </a:lnTo>
                    <a:lnTo>
                      <a:pt x="4853940" y="2202180"/>
                    </a:lnTo>
                    <a:lnTo>
                      <a:pt x="5273040" y="2202180"/>
                    </a:lnTo>
                    <a:lnTo>
                      <a:pt x="5387340" y="2225040"/>
                    </a:lnTo>
                    <a:lnTo>
                      <a:pt x="5600700" y="2217420"/>
                    </a:lnTo>
                    <a:lnTo>
                      <a:pt x="5669280" y="2255520"/>
                    </a:lnTo>
                    <a:lnTo>
                      <a:pt x="5669280" y="2133600"/>
                    </a:lnTo>
                    <a:lnTo>
                      <a:pt x="5615940" y="2156460"/>
                    </a:lnTo>
                    <a:lnTo>
                      <a:pt x="5433060" y="2141220"/>
                    </a:lnTo>
                    <a:lnTo>
                      <a:pt x="5196840" y="2065020"/>
                    </a:lnTo>
                    <a:lnTo>
                      <a:pt x="5196840" y="1836420"/>
                    </a:lnTo>
                    <a:lnTo>
                      <a:pt x="5532120" y="1836420"/>
                    </a:lnTo>
                    <a:lnTo>
                      <a:pt x="5532120" y="1242060"/>
                    </a:lnTo>
                    <a:lnTo>
                      <a:pt x="4907280" y="121920"/>
                    </a:lnTo>
                    <a:lnTo>
                      <a:pt x="2674620" y="129540"/>
                    </a:lnTo>
                    <a:lnTo>
                      <a:pt x="2667000" y="0"/>
                    </a:lnTo>
                    <a:lnTo>
                      <a:pt x="2606040" y="7620"/>
                    </a:lnTo>
                    <a:lnTo>
                      <a:pt x="2598420" y="129540"/>
                    </a:lnTo>
                    <a:lnTo>
                      <a:pt x="0" y="129540"/>
                    </a:lnTo>
                    <a:close/>
                  </a:path>
                </a:pathLst>
              </a:cu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p:cNvSpPr/>
            <p:nvPr/>
          </p:nvSpPr>
          <p:spPr>
            <a:xfrm>
              <a:off x="11168902" y="4284627"/>
              <a:ext cx="288176" cy="304014"/>
            </a:xfrm>
            <a:prstGeom prst="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0686957" y="3851619"/>
              <a:ext cx="1691071" cy="4627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Daybreak</a:t>
              </a:r>
            </a:p>
          </p:txBody>
        </p:sp>
      </p:grpSp>
    </p:spTree>
    <p:extLst>
      <p:ext uri="{BB962C8B-B14F-4D97-AF65-F5344CB8AC3E}">
        <p14:creationId xmlns:p14="http://schemas.microsoft.com/office/powerpoint/2010/main" val="3823753596"/>
      </p:ext>
    </p:extLst>
  </p:cSld>
  <p:clrMapOvr>
    <a:masterClrMapping/>
  </p:clrMapOvr>
</p:sld>
</file>

<file path=ppt/theme/theme1.xml><?xml version="1.0" encoding="utf-8"?>
<a:theme xmlns:a="http://schemas.openxmlformats.org/drawingml/2006/main" name="2016 December Webina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December Webinar Template" id="{D9745AFA-CB37-4084-9D74-0F54AF0DB6D3}" vid="{847D4E3C-1C1B-4F0A-88FB-50474461A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December Webinar Template</Template>
  <TotalTime>2016</TotalTime>
  <Words>2944</Words>
  <Application>Microsoft Office PowerPoint</Application>
  <PresentationFormat>Widescreen</PresentationFormat>
  <Paragraphs>240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2016 December Webinar Template</vt:lpstr>
      <vt:lpstr>Re-imagining Kennecott:  Remediation and Maintenance</vt:lpstr>
      <vt:lpstr>Kennecott Response Action – Overview</vt:lpstr>
      <vt:lpstr>Kennecott North Zone</vt:lpstr>
      <vt:lpstr>North Zone Remediation</vt:lpstr>
      <vt:lpstr>North Zone Remediation Success</vt:lpstr>
      <vt:lpstr>Kennecott South Zone Overview</vt:lpstr>
      <vt:lpstr>South Zone Remediation – General Solids Strategies</vt:lpstr>
      <vt:lpstr>South Zone Remediation – General Groundwater Strategies</vt:lpstr>
      <vt:lpstr>Daybreak – Master Planned Community</vt:lpstr>
      <vt:lpstr>Daybreak Soil Management – Ongoing Efforts</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Alfano</dc:creator>
  <cp:lastModifiedBy>Sarah Alfano</cp:lastModifiedBy>
  <cp:revision>136</cp:revision>
  <dcterms:created xsi:type="dcterms:W3CDTF">2016-11-04T20:26:41Z</dcterms:created>
  <dcterms:modified xsi:type="dcterms:W3CDTF">2016-12-02T16:45:49Z</dcterms:modified>
</cp:coreProperties>
</file>